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0" r:id="rId23"/>
    <p:sldId id="278" r:id="rId24"/>
    <p:sldId id="279" r:id="rId25"/>
    <p:sldId id="281" r:id="rId26"/>
    <p:sldId id="282" r:id="rId27"/>
    <p:sldId id="283" r:id="rId28"/>
    <p:sldId id="284" r:id="rId29"/>
    <p:sldId id="285" r:id="rId30"/>
    <p:sldId id="286" r:id="rId31"/>
    <p:sldId id="289" r:id="rId32"/>
    <p:sldId id="287"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2" r:id="rId55"/>
    <p:sldId id="313" r:id="rId56"/>
    <p:sldId id="314" r:id="rId57"/>
    <p:sldId id="315" r:id="rId58"/>
    <p:sldId id="316" r:id="rId59"/>
    <p:sldId id="317" r:id="rId60"/>
    <p:sldId id="318" r:id="rId61"/>
    <p:sldId id="319"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535" autoAdjust="0"/>
  </p:normalViewPr>
  <p:slideViewPr>
    <p:cSldViewPr>
      <p:cViewPr varScale="1">
        <p:scale>
          <a:sx n="84" d="100"/>
          <a:sy n="84" d="100"/>
        </p:scale>
        <p:origin x="-954"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20825B-4F85-4F17-B5D4-8E71B306AEE3}"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20825B-4F85-4F17-B5D4-8E71B306AEE3}"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20825B-4F85-4F17-B5D4-8E71B306AEE3}"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20825B-4F85-4F17-B5D4-8E71B306AEE3}"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20825B-4F85-4F17-B5D4-8E71B306AEE3}"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20825B-4F85-4F17-B5D4-8E71B306AEE3}"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20825B-4F85-4F17-B5D4-8E71B306AEE3}" type="datetimeFigureOut">
              <a:rPr lang="en-US" smtClean="0"/>
              <a:pPr/>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20825B-4F85-4F17-B5D4-8E71B306AEE3}" type="datetimeFigureOut">
              <a:rPr lang="en-US" smtClean="0"/>
              <a:pPr/>
              <a:t>5/24/2021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0825B-4F85-4F17-B5D4-8E71B306AEE3}" type="datetimeFigureOut">
              <a:rPr lang="en-US" smtClean="0"/>
              <a:pPr/>
              <a:t>5/24/2021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20825B-4F85-4F17-B5D4-8E71B306AEE3}"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20825B-4F85-4F17-B5D4-8E71B306AEE3}"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38689-3935-46E7-A1BD-BB3B722B878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0825B-4F85-4F17-B5D4-8E71B306AEE3}" type="datetimeFigureOut">
              <a:rPr lang="en-US" smtClean="0"/>
              <a:pPr/>
              <a:t>5/24/2021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38689-3935-46E7-A1BD-BB3B722B878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pixabay.com/en/thank-you-frog-card-well-jumping-970920/" TargetMode="External"/><Relationship Id="rId2" Type="http://schemas.openxmlformats.org/officeDocument/2006/relationships/image" Target="../media/image95.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hyperlink" Target="https://pixabay.com/en/thank-you-thanks-gratitude-grateful-1186356/" TargetMode="Externa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4186CDD-FCE4-486D-842A-978A415AE9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46387" y="630894"/>
            <a:ext cx="2362802" cy="707426"/>
          </a:xfrm>
          <a:prstGeom prst="rect">
            <a:avLst/>
          </a:prstGeom>
        </p:spPr>
      </p:pic>
      <p:sp>
        <p:nvSpPr>
          <p:cNvPr id="4" name="Rectangle 3"/>
          <p:cNvSpPr/>
          <p:nvPr/>
        </p:nvSpPr>
        <p:spPr>
          <a:xfrm>
            <a:off x="611560" y="2060848"/>
            <a:ext cx="6624736" cy="584775"/>
          </a:xfrm>
          <a:prstGeom prst="rect">
            <a:avLst/>
          </a:prstGeom>
        </p:spPr>
        <p:txBody>
          <a:bodyPr wrap="square">
            <a:spAutoFit/>
          </a:bodyPr>
          <a:lstStyle/>
          <a:p>
            <a:r>
              <a:rPr lang="en-IN" sz="3200" u="sng" dirty="0" smtClean="0">
                <a:solidFill>
                  <a:schemeClr val="accent2"/>
                </a:solidFill>
                <a:latin typeface="Arial Black" pitchFamily="34" charset="0"/>
              </a:rPr>
              <a:t>CUSTOMER RETENTION</a:t>
            </a:r>
            <a:endParaRPr lang="en-IN" sz="3200" u="sng" dirty="0">
              <a:solidFill>
                <a:schemeClr val="accent2"/>
              </a:solidFill>
              <a:latin typeface="Arial Black" pitchFamily="34" charset="0"/>
            </a:endParaRPr>
          </a:p>
        </p:txBody>
      </p:sp>
      <p:sp>
        <p:nvSpPr>
          <p:cNvPr id="5" name="Rectangle 4"/>
          <p:cNvSpPr/>
          <p:nvPr/>
        </p:nvSpPr>
        <p:spPr>
          <a:xfrm>
            <a:off x="1979712" y="3284984"/>
            <a:ext cx="5616624" cy="584775"/>
          </a:xfrm>
          <a:prstGeom prst="rect">
            <a:avLst/>
          </a:prstGeom>
        </p:spPr>
        <p:txBody>
          <a:bodyPr wrap="square">
            <a:spAutoFit/>
          </a:bodyPr>
          <a:lstStyle/>
          <a:p>
            <a:r>
              <a:rPr lang="en-IN" sz="3200" b="1" dirty="0" smtClean="0">
                <a:solidFill>
                  <a:schemeClr val="tx2"/>
                </a:solidFill>
                <a:latin typeface="Arial Black" pitchFamily="34" charset="0"/>
              </a:rPr>
              <a:t>Internship Presentation</a:t>
            </a:r>
            <a:endParaRPr lang="en-IN" sz="3200" b="1" dirty="0">
              <a:solidFill>
                <a:schemeClr val="tx2"/>
              </a:solidFill>
              <a:latin typeface="Arial Black" pitchFamily="34" charset="0"/>
            </a:endParaRPr>
          </a:p>
        </p:txBody>
      </p:sp>
      <p:sp>
        <p:nvSpPr>
          <p:cNvPr id="6" name="Rectangle 5"/>
          <p:cNvSpPr/>
          <p:nvPr/>
        </p:nvSpPr>
        <p:spPr>
          <a:xfrm>
            <a:off x="467544" y="4941168"/>
            <a:ext cx="3123868" cy="923330"/>
          </a:xfrm>
          <a:prstGeom prst="rect">
            <a:avLst/>
          </a:prstGeom>
        </p:spPr>
        <p:txBody>
          <a:bodyPr wrap="none">
            <a:spAutoFit/>
          </a:bodyPr>
          <a:lstStyle/>
          <a:p>
            <a:r>
              <a:rPr lang="en-US" b="1" u="sng" dirty="0">
                <a:solidFill>
                  <a:schemeClr val="accent2"/>
                </a:solidFill>
                <a:latin typeface="Times New Roman" panose="02020603050405020304" pitchFamily="18" charset="0"/>
                <a:cs typeface="Times New Roman" panose="02020603050405020304" pitchFamily="18" charset="0"/>
              </a:rPr>
              <a:t>UNDER SUPERVISION OF </a:t>
            </a:r>
            <a:r>
              <a:rPr lang="en-US" dirty="0" smtClean="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SHUBHUM  YADAV</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6012160" y="5013176"/>
            <a:ext cx="2924006" cy="1200329"/>
          </a:xfrm>
          <a:prstGeom prst="rect">
            <a:avLst/>
          </a:prstGeom>
        </p:spPr>
        <p:txBody>
          <a:bodyPr wrap="square">
            <a:spAutoFit/>
          </a:bodyPr>
          <a:lstStyle/>
          <a:p>
            <a:r>
              <a:rPr lang="en-US" b="1" u="sng" dirty="0">
                <a:solidFill>
                  <a:schemeClr val="accent2"/>
                </a:solidFill>
                <a:latin typeface="Times New Roman" panose="02020603050405020304" pitchFamily="18" charset="0"/>
                <a:cs typeface="Times New Roman" panose="02020603050405020304" pitchFamily="18" charset="0"/>
              </a:rPr>
              <a:t>SUBMITTED BY</a:t>
            </a:r>
            <a:r>
              <a:rPr lang="en-US" u="sng"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AKANKSHA </a:t>
            </a:r>
            <a:r>
              <a:rPr lang="en-US" dirty="0" smtClean="0">
                <a:latin typeface="Times New Roman" panose="02020603050405020304" pitchFamily="18" charset="0"/>
                <a:cs typeface="Times New Roman" panose="02020603050405020304" pitchFamily="18" charset="0"/>
              </a:rPr>
              <a:t>SRIVASTAVA</a:t>
            </a:r>
          </a:p>
          <a:p>
            <a:r>
              <a:rPr lang="en-US"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Data </a:t>
            </a:r>
            <a:r>
              <a:rPr lang="en-US" smtClean="0">
                <a:latin typeface="Times New Roman" panose="02020603050405020304" pitchFamily="18" charset="0"/>
                <a:cs typeface="Times New Roman" panose="02020603050405020304" pitchFamily="18" charset="0"/>
              </a:rPr>
              <a:t>Science Intern)</a:t>
            </a:r>
            <a:r>
              <a:rPr lang="en-US"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3768" y="620688"/>
            <a:ext cx="5623655" cy="707886"/>
          </a:xfrm>
          <a:prstGeom prst="rect">
            <a:avLst/>
          </a:prstGeom>
        </p:spPr>
        <p:txBody>
          <a:bodyPr wrap="none">
            <a:spAutoFit/>
          </a:bodyPr>
          <a:lstStyle/>
          <a:p>
            <a:r>
              <a:rPr lang="en-IN" sz="4000" b="1" dirty="0" smtClean="0">
                <a:solidFill>
                  <a:schemeClr val="accent1">
                    <a:lumMod val="75000"/>
                  </a:schemeClr>
                </a:solidFill>
                <a:latin typeface="Arial Black" pitchFamily="34" charset="0"/>
              </a:rPr>
              <a:t>Univariate Analysis</a:t>
            </a:r>
            <a:endParaRPr lang="en-IN" sz="4000" b="1" dirty="0">
              <a:solidFill>
                <a:schemeClr val="accent1">
                  <a:lumMod val="75000"/>
                </a:schemeClr>
              </a:solidFill>
              <a:latin typeface="Arial Black" pitchFamily="34" charset="0"/>
            </a:endParaRPr>
          </a:p>
        </p:txBody>
      </p:sp>
      <p:pic>
        <p:nvPicPr>
          <p:cNvPr id="3" name="Picture 2">
            <a:extLst>
              <a:ext uri="{FF2B5EF4-FFF2-40B4-BE49-F238E27FC236}">
                <a16:creationId xmlns="" xmlns:a16="http://schemas.microsoft.com/office/drawing/2014/main" id="{F762487E-56ED-4563-AF0A-CBCB03230A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8" y="2636912"/>
            <a:ext cx="8280920" cy="2873243"/>
          </a:xfrm>
          <a:prstGeom prst="rect">
            <a:avLst/>
          </a:prstGeom>
        </p:spPr>
      </p:pic>
      <p:sp>
        <p:nvSpPr>
          <p:cNvPr id="4" name="Rectangle 3"/>
          <p:cNvSpPr/>
          <p:nvPr/>
        </p:nvSpPr>
        <p:spPr>
          <a:xfrm>
            <a:off x="971600" y="5877272"/>
            <a:ext cx="7560840" cy="369332"/>
          </a:xfrm>
          <a:prstGeom prst="rect">
            <a:avLst/>
          </a:prstGeom>
        </p:spPr>
        <p:txBody>
          <a:bodyPr wrap="square">
            <a:spAutoFit/>
          </a:bodyPr>
          <a:lstStyle/>
          <a:p>
            <a:r>
              <a:rPr lang="en-IN" dirty="0" smtClean="0"/>
              <a:t>This is the functions which I have created to plot the categorical columns</a:t>
            </a:r>
            <a:endParaRPr lang="en-IN" dirty="0"/>
          </a:p>
        </p:txBody>
      </p:sp>
      <p:sp>
        <p:nvSpPr>
          <p:cNvPr id="5" name="Rectangle 4"/>
          <p:cNvSpPr/>
          <p:nvPr/>
        </p:nvSpPr>
        <p:spPr>
          <a:xfrm>
            <a:off x="323528" y="1700808"/>
            <a:ext cx="8280920" cy="646331"/>
          </a:xfrm>
          <a:prstGeom prst="rect">
            <a:avLst/>
          </a:prstGeom>
        </p:spPr>
        <p:txBody>
          <a:bodyPr wrap="square">
            <a:spAutoFit/>
          </a:bodyPr>
          <a:lstStyle/>
          <a:p>
            <a:r>
              <a:rPr lang="en-US" dirty="0"/>
              <a:t>In this data consists of </a:t>
            </a:r>
            <a:r>
              <a:rPr lang="en-US" b="1" dirty="0"/>
              <a:t>only one variable. </a:t>
            </a:r>
            <a:r>
              <a:rPr lang="en-US" dirty="0"/>
              <a:t>Here I have analyzed all the categorical and numerical dataset. In this one function to explore all columns</a:t>
            </a:r>
          </a:p>
        </p:txBody>
      </p:sp>
      <p:pic>
        <p:nvPicPr>
          <p:cNvPr id="6" name="Picture 5">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1520" y="188640"/>
            <a:ext cx="2225612" cy="7579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529D4F1-A236-4693-8933-A2FBBB6086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1520" y="1340768"/>
            <a:ext cx="4351397" cy="4363993"/>
          </a:xfrm>
          <a:prstGeom prst="rect">
            <a:avLst/>
          </a:prstGeom>
          <a:ln w="228600" cap="sq" cmpd="thickThin">
            <a:solidFill>
              <a:schemeClr val="accent3"/>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059C5DDC-126B-4666-92CE-DE600127DEA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932040" y="1340768"/>
            <a:ext cx="3995936" cy="4392488"/>
          </a:xfrm>
          <a:prstGeom prst="rect">
            <a:avLst/>
          </a:prstGeom>
          <a:ln w="228600" cap="sq" cmpd="thickThin">
            <a:solidFill>
              <a:schemeClr val="accent3"/>
            </a:solidFill>
            <a:prstDash val="solid"/>
            <a:miter lim="800000"/>
          </a:ln>
          <a:effectLst>
            <a:innerShdw blurRad="76200">
              <a:srgbClr val="000000"/>
            </a:innerShdw>
          </a:effectLst>
        </p:spPr>
      </p:pic>
      <p:pic>
        <p:nvPicPr>
          <p:cNvPr id="5" name="Picture 4">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51520" y="188640"/>
            <a:ext cx="2225612" cy="7579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0EF92F4-4E23-47DE-8614-32100186A722}"/>
              </a:ext>
            </a:extLst>
          </p:cNvPr>
          <p:cNvPicPr>
            <a:picLocks noChangeAspect="1"/>
          </p:cNvPicPr>
          <p:nvPr/>
        </p:nvPicPr>
        <p:blipFill>
          <a:blip r:embed="rId2" cstate="print"/>
          <a:stretch>
            <a:fillRect/>
          </a:stretch>
        </p:blipFill>
        <p:spPr>
          <a:xfrm>
            <a:off x="683568" y="1268760"/>
            <a:ext cx="7948550" cy="5184576"/>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70EA394-9267-42A3-835A-26C2CAC5A4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8" y="1340768"/>
            <a:ext cx="4104456" cy="4473328"/>
          </a:xfrm>
          <a:prstGeom prst="rect">
            <a:avLst/>
          </a:prstGeom>
          <a:ln w="88900" cap="sq" cmpd="thickThin">
            <a:solidFill>
              <a:srgbClr val="00B05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5FCA5BD6-C621-472F-8901-32F6C1A6F00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644008" y="1412776"/>
            <a:ext cx="4165041" cy="4366638"/>
          </a:xfrm>
          <a:prstGeom prst="rect">
            <a:avLst/>
          </a:prstGeom>
          <a:ln w="88900" cap="sq" cmpd="thickThin">
            <a:solidFill>
              <a:srgbClr val="00B050"/>
            </a:solidFill>
            <a:prstDash val="solid"/>
            <a:miter lim="800000"/>
          </a:ln>
          <a:effectLst>
            <a:innerShdw blurRad="76200">
              <a:srgbClr val="000000"/>
            </a:innerShd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D3F8C2F-AD63-4DB7-9E05-E5F5751BA0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051720" y="1628800"/>
            <a:ext cx="5456393" cy="47019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6713F38-5639-4581-A420-3295C25204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9512" y="1484784"/>
            <a:ext cx="3888432" cy="4580017"/>
          </a:xfrm>
          <a:prstGeom prst="rect">
            <a:avLst/>
          </a:prstGeom>
          <a:ln w="127000" cap="sq">
            <a:solidFill>
              <a:schemeClr val="accent5"/>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 xmlns:a16="http://schemas.microsoft.com/office/drawing/2014/main" id="{BD4A944C-0CE6-4A5F-9EAA-FFA0BF4F598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27984" y="1484784"/>
            <a:ext cx="4511431" cy="4608512"/>
          </a:xfrm>
          <a:prstGeom prst="rect">
            <a:avLst/>
          </a:prstGeom>
          <a:ln w="127000" cap="sq">
            <a:solidFill>
              <a:schemeClr val="accent5"/>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B2FFACA-F3DD-4BFB-B807-9266E6B1A8B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9" y="1772816"/>
            <a:ext cx="4176463" cy="4359018"/>
          </a:xfrm>
          <a:prstGeom prst="rect">
            <a:avLst/>
          </a:prstGeom>
          <a:ln w="228600" cap="sq" cmpd="thickThin">
            <a:solidFill>
              <a:schemeClr val="accent4"/>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D38FC2C8-07C8-4286-A6B4-D22BAD3E62F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860033" y="980728"/>
            <a:ext cx="4032447" cy="4793395"/>
          </a:xfrm>
          <a:prstGeom prst="rect">
            <a:avLst/>
          </a:prstGeom>
          <a:ln w="228600" cap="sq" cmpd="thickThin">
            <a:solidFill>
              <a:schemeClr val="accent4"/>
            </a:solidFill>
            <a:prstDash val="solid"/>
            <a:miter lim="800000"/>
          </a:ln>
          <a:effectLst>
            <a:innerShdw blurRad="76200">
              <a:srgbClr val="000000"/>
            </a:innerShd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9D9DC11-85E6-4165-9043-8216CCD0985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8" y="1844824"/>
            <a:ext cx="3764606" cy="4061812"/>
          </a:xfrm>
          <a:prstGeom prst="rect">
            <a:avLst/>
          </a:prstGeom>
          <a:ln w="228600" cap="sq" cmpd="thickThin">
            <a:solidFill>
              <a:schemeClr val="accent3"/>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050A4804-55FA-44E7-AC69-0ACE56A8BBA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99993" y="548680"/>
            <a:ext cx="4320479" cy="4709568"/>
          </a:xfrm>
          <a:prstGeom prst="rect">
            <a:avLst/>
          </a:prstGeom>
          <a:ln w="228600" cap="sq" cmpd="thickThin">
            <a:solidFill>
              <a:schemeClr val="accent3"/>
            </a:solidFill>
            <a:prstDash val="solid"/>
            <a:miter lim="800000"/>
          </a:ln>
          <a:effectLst>
            <a:innerShdw blurRad="76200">
              <a:srgbClr val="000000"/>
            </a:innerShd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1E4F16D-FC47-4E35-89D9-58289DB1521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9" y="1628800"/>
            <a:ext cx="4032447" cy="4610500"/>
          </a:xfrm>
          <a:prstGeom prst="rect">
            <a:avLst/>
          </a:prstGeom>
          <a:ln w="228600" cap="sq" cmpd="thickThin">
            <a:solidFill>
              <a:srgbClr val="00206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441C75F7-0A72-49C2-81A5-1F1718830B5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16016" y="836712"/>
            <a:ext cx="4176464" cy="4896544"/>
          </a:xfrm>
          <a:prstGeom prst="rect">
            <a:avLst/>
          </a:prstGeom>
          <a:ln w="228600" cap="sq" cmpd="thickThin">
            <a:solidFill>
              <a:srgbClr val="002060"/>
            </a:solidFill>
            <a:prstDash val="solid"/>
            <a:miter lim="800000"/>
          </a:ln>
          <a:effectLst>
            <a:innerShdw blurRad="76200">
              <a:srgbClr val="000000"/>
            </a:innerShd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99338EF-EFDB-491C-AC35-BBF108C47AE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788024" y="2708920"/>
            <a:ext cx="3977985" cy="3147333"/>
          </a:xfrm>
          <a:prstGeom prst="rect">
            <a:avLst/>
          </a:prstGeom>
          <a:ln w="228600" cap="sq" cmpd="thickThin">
            <a:solidFill>
              <a:srgbClr val="FFC00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52B8E3E6-C9E6-4EFC-B126-5ADB445AF20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79512" y="3140968"/>
            <a:ext cx="4230752" cy="2502698"/>
          </a:xfrm>
          <a:prstGeom prst="rect">
            <a:avLst/>
          </a:prstGeom>
        </p:spPr>
      </p:pic>
      <p:sp>
        <p:nvSpPr>
          <p:cNvPr id="4" name="Rectangle 3"/>
          <p:cNvSpPr/>
          <p:nvPr/>
        </p:nvSpPr>
        <p:spPr>
          <a:xfrm>
            <a:off x="2339752" y="1412776"/>
            <a:ext cx="5205271" cy="461665"/>
          </a:xfrm>
          <a:prstGeom prst="rect">
            <a:avLst/>
          </a:prstGeom>
        </p:spPr>
        <p:txBody>
          <a:bodyPr wrap="none">
            <a:spAutoFit/>
          </a:bodyPr>
          <a:lstStyle/>
          <a:p>
            <a:r>
              <a:rPr lang="en-IN" sz="2400" u="sng" dirty="0" smtClean="0">
                <a:solidFill>
                  <a:schemeClr val="tx1">
                    <a:lumMod val="95000"/>
                    <a:lumOff val="5000"/>
                  </a:schemeClr>
                </a:solidFill>
                <a:latin typeface="Times New Roman" pitchFamily="18" charset="0"/>
                <a:cs typeface="Times New Roman" pitchFamily="18" charset="0"/>
              </a:rPr>
              <a:t>Now we will plot the numerical columns</a:t>
            </a:r>
            <a:endParaRPr lang="en-IN" sz="2400" u="sng" dirty="0">
              <a:solidFill>
                <a:schemeClr val="tx1">
                  <a:lumMod val="95000"/>
                  <a:lumOff val="5000"/>
                </a:schemeClr>
              </a:solidFill>
              <a:latin typeface="Times New Roman" pitchFamily="18" charset="0"/>
              <a:cs typeface="Times New Roman" pitchFamily="18" charset="0"/>
            </a:endParaRPr>
          </a:p>
        </p:txBody>
      </p:sp>
      <p:pic>
        <p:nvPicPr>
          <p:cNvPr id="5" name="Picture 4">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1772816"/>
            <a:ext cx="3858685" cy="461665"/>
          </a:xfrm>
          <a:prstGeom prst="rect">
            <a:avLst/>
          </a:prstGeom>
        </p:spPr>
        <p:txBody>
          <a:bodyPr wrap="none">
            <a:spAutoFit/>
          </a:bodyPr>
          <a:lstStyle/>
          <a:p>
            <a:pPr algn="ctr"/>
            <a:r>
              <a:rPr lang="en-US" sz="2400" b="1" u="sng" dirty="0">
                <a:solidFill>
                  <a:srgbClr val="0070C0"/>
                </a:solidFill>
                <a:latin typeface="Arial Black" pitchFamily="34" charset="0"/>
              </a:rPr>
              <a:t>TABLE OF CONTENTS</a:t>
            </a:r>
            <a:endParaRPr lang="en-IN" sz="2400" b="1" u="sng" dirty="0">
              <a:solidFill>
                <a:srgbClr val="0070C0"/>
              </a:solidFill>
              <a:latin typeface="Arial Black" pitchFamily="34" charset="0"/>
            </a:endParaRPr>
          </a:p>
        </p:txBody>
      </p:sp>
      <p:sp>
        <p:nvSpPr>
          <p:cNvPr id="3" name="Rectangle 2"/>
          <p:cNvSpPr/>
          <p:nvPr/>
        </p:nvSpPr>
        <p:spPr>
          <a:xfrm>
            <a:off x="899592" y="2636912"/>
            <a:ext cx="4572000" cy="1569660"/>
          </a:xfrm>
          <a:prstGeom prst="rect">
            <a:avLst/>
          </a:prstGeom>
        </p:spPr>
        <p:txBody>
          <a:bodyPr>
            <a:spAutoFit/>
          </a:bodyPr>
          <a:lstStyle/>
          <a:p>
            <a:pPr marL="285750" indent="-285750">
              <a:buFont typeface="Arial" panose="020B0604020202020204" pitchFamily="34" charset="0"/>
              <a:buChar char="•"/>
            </a:pPr>
            <a:r>
              <a:rPr lang="en-US" sz="2400" b="1" dirty="0" smtClean="0">
                <a:solidFill>
                  <a:schemeClr val="accent5">
                    <a:lumMod val="50000"/>
                  </a:schemeClr>
                </a:solidFill>
                <a:latin typeface="Times New Roman" pitchFamily="18" charset="0"/>
                <a:cs typeface="Times New Roman" pitchFamily="18" charset="0"/>
              </a:rPr>
              <a:t>Introduction</a:t>
            </a:r>
            <a:endParaRPr lang="en-US" sz="2400" b="1" dirty="0">
              <a:solidFill>
                <a:schemeClr val="accent5">
                  <a:lumMod val="50000"/>
                </a:schemeClr>
              </a:solidFill>
              <a:latin typeface="Times New Roman" pitchFamily="18" charset="0"/>
              <a:cs typeface="Times New Roman" pitchFamily="18" charset="0"/>
            </a:endParaRPr>
          </a:p>
          <a:p>
            <a:pPr marL="285750" indent="-285750">
              <a:buFont typeface="Arial" panose="020B0604020202020204" pitchFamily="34" charset="0"/>
              <a:buChar char="•"/>
            </a:pPr>
            <a:r>
              <a:rPr lang="en-US" sz="2400" b="1" dirty="0">
                <a:solidFill>
                  <a:schemeClr val="accent5">
                    <a:lumMod val="50000"/>
                  </a:schemeClr>
                </a:solidFill>
                <a:latin typeface="Times New Roman" pitchFamily="18" charset="0"/>
                <a:cs typeface="Times New Roman" pitchFamily="18" charset="0"/>
              </a:rPr>
              <a:t>Analytical Problem Framing</a:t>
            </a:r>
          </a:p>
          <a:p>
            <a:pPr marL="285750" indent="-285750">
              <a:buFont typeface="Arial" panose="020B0604020202020204" pitchFamily="34" charset="0"/>
              <a:buChar char="•"/>
            </a:pPr>
            <a:r>
              <a:rPr lang="en-IN" sz="2400" b="1" dirty="0" smtClean="0">
                <a:solidFill>
                  <a:schemeClr val="accent5">
                    <a:lumMod val="50000"/>
                  </a:schemeClr>
                </a:solidFill>
                <a:latin typeface="Times New Roman" pitchFamily="18" charset="0"/>
                <a:cs typeface="Times New Roman" pitchFamily="18" charset="0"/>
              </a:rPr>
              <a:t>Data Pre-Processing</a:t>
            </a:r>
          </a:p>
          <a:p>
            <a:pPr marL="285750" indent="-285750">
              <a:buFont typeface="Arial" panose="020B0604020202020204" pitchFamily="34" charset="0"/>
              <a:buChar char="•"/>
            </a:pPr>
            <a:r>
              <a:rPr lang="en-IN" sz="2400" b="1" dirty="0" smtClean="0">
                <a:solidFill>
                  <a:schemeClr val="accent5">
                    <a:lumMod val="50000"/>
                  </a:schemeClr>
                </a:solidFill>
                <a:latin typeface="Times New Roman" pitchFamily="18" charset="0"/>
                <a:cs typeface="Times New Roman" pitchFamily="18" charset="0"/>
              </a:rPr>
              <a:t>Conclusion</a:t>
            </a:r>
            <a:endParaRPr lang="en-IN" sz="2400" b="1" dirty="0">
              <a:solidFill>
                <a:schemeClr val="accent5">
                  <a:lumMod val="50000"/>
                </a:schemeClr>
              </a:solidFill>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5251" y="653648"/>
            <a:ext cx="2009588" cy="7579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148D875-375D-4938-B066-1CAEF489D2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8" y="1700808"/>
            <a:ext cx="4023709" cy="3642676"/>
          </a:xfrm>
          <a:prstGeom prst="rect">
            <a:avLst/>
          </a:prstGeom>
          <a:ln w="228600" cap="sq" cmpd="thickThin">
            <a:solidFill>
              <a:srgbClr val="00B05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26BE0087-05D1-4F44-A786-75D095095C5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88024" y="1772816"/>
            <a:ext cx="4176464" cy="3566469"/>
          </a:xfrm>
          <a:prstGeom prst="rect">
            <a:avLst/>
          </a:prstGeom>
          <a:ln w="228600" cap="sq" cmpd="thickThin">
            <a:solidFill>
              <a:srgbClr val="00B050"/>
            </a:solidFill>
            <a:prstDash val="solid"/>
            <a:miter lim="800000"/>
          </a:ln>
          <a:effectLst>
            <a:innerShdw blurRad="76200">
              <a:srgbClr val="000000"/>
            </a:innerShd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17FDE3C-2487-4A51-ADE4-58E05AC140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1640" y="1844824"/>
            <a:ext cx="6485182" cy="3696020"/>
          </a:xfrm>
          <a:prstGeom prst="rect">
            <a:avLst/>
          </a:prstGeom>
          <a:ln w="228600" cap="sq" cmpd="thickThin">
            <a:solidFill>
              <a:srgbClr val="00B05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0AE0DD7-59CC-44F9-B7F2-59549EE2AFB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9512" y="548680"/>
            <a:ext cx="4752528" cy="3174547"/>
          </a:xfrm>
          <a:prstGeom prst="rect">
            <a:avLst/>
          </a:prstGeom>
          <a:ln w="88900" cap="sq" cmpd="thickThin">
            <a:solidFill>
              <a:srgbClr val="00B05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6A3540E1-5D01-45AE-8E54-2BE1EEB94B0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04048" y="2780928"/>
            <a:ext cx="3960441" cy="3482642"/>
          </a:xfrm>
          <a:prstGeom prst="rect">
            <a:avLst/>
          </a:prstGeom>
          <a:ln w="88900" cap="sq" cmpd="thickThin">
            <a:solidFill>
              <a:srgbClr val="00B050"/>
            </a:solidFill>
            <a:prstDash val="solid"/>
            <a:miter lim="800000"/>
          </a:ln>
          <a:effectLst>
            <a:innerShdw blurRad="76200">
              <a:srgbClr val="000000"/>
            </a:inn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A80E99B-6D42-4A2A-87B8-77D87970AF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9" y="1988840"/>
            <a:ext cx="3816423" cy="3276884"/>
          </a:xfrm>
          <a:prstGeom prst="rect">
            <a:avLst/>
          </a:prstGeom>
          <a:ln w="228600" cap="sq" cmpd="thickThin">
            <a:solidFill>
              <a:schemeClr val="accent1"/>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C132ED0C-DA62-4C98-82CB-4B6181EC8AA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16017" y="1844824"/>
            <a:ext cx="4032447" cy="3284505"/>
          </a:xfrm>
          <a:prstGeom prst="rect">
            <a:avLst/>
          </a:prstGeom>
          <a:ln w="228600" cap="sq" cmpd="thickThin">
            <a:solidFill>
              <a:schemeClr val="accent1"/>
            </a:solidFill>
            <a:prstDash val="solid"/>
            <a:miter lim="800000"/>
          </a:ln>
          <a:effectLst>
            <a:innerShdw blurRad="76200">
              <a:srgbClr val="000000"/>
            </a:innerShd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332656"/>
            <a:ext cx="2225612" cy="75790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4A228F7-69D3-4532-94E6-30C668CF6C6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9513" y="2204864"/>
            <a:ext cx="4464496" cy="3513124"/>
          </a:xfrm>
          <a:prstGeom prst="rect">
            <a:avLst/>
          </a:prstGeom>
          <a:ln w="88900" cap="sq" cmpd="thickThin">
            <a:solidFill>
              <a:srgbClr val="00B0F0"/>
            </a:solidFill>
            <a:prstDash val="solid"/>
            <a:miter lim="800000"/>
          </a:ln>
          <a:effectLst>
            <a:innerShdw blurRad="76200">
              <a:srgbClr val="000000"/>
            </a:innerShdw>
          </a:effectLst>
        </p:spPr>
      </p:pic>
      <p:pic>
        <p:nvPicPr>
          <p:cNvPr id="4" name="Picture 3">
            <a:extLst>
              <a:ext uri="{FF2B5EF4-FFF2-40B4-BE49-F238E27FC236}">
                <a16:creationId xmlns="" xmlns:a16="http://schemas.microsoft.com/office/drawing/2014/main" id="{FB1D0FA8-2C3E-46F3-B6D4-C45235239AA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932041" y="2276872"/>
            <a:ext cx="4032448" cy="3391194"/>
          </a:xfrm>
          <a:prstGeom prst="rect">
            <a:avLst/>
          </a:prstGeom>
          <a:ln w="88900" cap="sq" cmpd="thickThin">
            <a:solidFill>
              <a:srgbClr val="00B0F0"/>
            </a:solidFill>
            <a:prstDash val="solid"/>
            <a:miter lim="800000"/>
          </a:ln>
          <a:effectLst>
            <a:innerShdw blurRad="76200">
              <a:srgbClr val="000000"/>
            </a:innerShdw>
          </a:effectLst>
        </p:spPr>
      </p:pic>
      <p:pic>
        <p:nvPicPr>
          <p:cNvPr id="5" name="Picture 4">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548680"/>
            <a:ext cx="2225612" cy="75790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8282786-11BD-47C8-A705-5C19D350BA6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7624" y="1916832"/>
            <a:ext cx="7033870" cy="3330229"/>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3528" y="548680"/>
            <a:ext cx="2225612" cy="75790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CDD991F-5B29-4D08-9E51-3A4528F824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403648" y="2204864"/>
            <a:ext cx="6576630" cy="3642676"/>
          </a:xfrm>
          <a:prstGeom prst="rect">
            <a:avLst/>
          </a:prstGeom>
          <a:ln w="127000" cap="sq">
            <a:solidFill>
              <a:schemeClr val="accent1"/>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5536" y="548680"/>
            <a:ext cx="2225612" cy="7579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E4B5CCA-B3DC-4D5C-BCC8-75E70149CC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8" y="2276872"/>
            <a:ext cx="4248472" cy="3337849"/>
          </a:xfrm>
          <a:prstGeom prst="rect">
            <a:avLst/>
          </a:prstGeom>
          <a:ln w="228600" cap="sq" cmpd="thickThin">
            <a:solidFill>
              <a:srgbClr val="0070C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D60C57E7-E197-4998-B1A3-76582CA8F10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76056" y="2204864"/>
            <a:ext cx="3816424" cy="3456384"/>
          </a:xfrm>
          <a:prstGeom prst="rect">
            <a:avLst/>
          </a:prstGeom>
          <a:ln w="228600" cap="sq" cmpd="thickThin">
            <a:solidFill>
              <a:srgbClr val="0070C0"/>
            </a:solidFill>
            <a:prstDash val="solid"/>
            <a:miter lim="800000"/>
          </a:ln>
          <a:effectLst>
            <a:innerShdw blurRad="76200">
              <a:srgbClr val="000000"/>
            </a:innerShd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548680"/>
            <a:ext cx="2225612" cy="7579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1DCF058-EF9F-4D54-B1AF-6A9EE3F5BB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8" y="2348880"/>
            <a:ext cx="8481795" cy="3482642"/>
          </a:xfrm>
          <a:prstGeom prst="rect">
            <a:avLst/>
          </a:prstGeom>
          <a:ln w="228600" cap="sq" cmpd="thickThin">
            <a:solidFill>
              <a:srgbClr val="0070C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3528" y="548680"/>
            <a:ext cx="2225612" cy="75790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5F27FFD-AC90-416A-9590-2D0D2A70C6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9513" y="2060848"/>
            <a:ext cx="4392488" cy="3482642"/>
          </a:xfrm>
          <a:prstGeom prst="rect">
            <a:avLst/>
          </a:prstGeom>
          <a:ln w="88900" cap="sq" cmpd="thickThin">
            <a:solidFill>
              <a:schemeClr val="accent3">
                <a:lumMod val="60000"/>
                <a:lumOff val="40000"/>
              </a:schemeClr>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9A2792B4-8D73-4947-8F99-C163EAE294B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88024" y="2060848"/>
            <a:ext cx="4168501" cy="3497883"/>
          </a:xfrm>
          <a:prstGeom prst="rect">
            <a:avLst/>
          </a:prstGeom>
          <a:ln w="88900" cap="sq" cmpd="thickThin">
            <a:solidFill>
              <a:schemeClr val="accent3">
                <a:lumMod val="60000"/>
                <a:lumOff val="40000"/>
              </a:schemeClr>
            </a:solidFill>
            <a:prstDash val="solid"/>
            <a:miter lim="800000"/>
          </a:ln>
          <a:effectLst>
            <a:innerShdw blurRad="76200">
              <a:srgbClr val="000000"/>
            </a:innerShd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548680"/>
            <a:ext cx="2225612" cy="7579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5542608" cy="830997"/>
          </a:xfrm>
          <a:prstGeom prst="rect">
            <a:avLst/>
          </a:prstGeom>
        </p:spPr>
        <p:txBody>
          <a:bodyPr wrap="none">
            <a:spAutoFit/>
          </a:bodyPr>
          <a:lstStyle/>
          <a:p>
            <a:r>
              <a:rPr lang="en-IN" sz="4800" u="sng" dirty="0" smtClean="0">
                <a:latin typeface="Arial Black" pitchFamily="34" charset="0"/>
              </a:rPr>
              <a:t>INTRODUCTION</a:t>
            </a:r>
            <a:endParaRPr lang="en-US" sz="4800" u="sng" dirty="0">
              <a:latin typeface="Arial Black" pitchFamily="34" charset="0"/>
            </a:endParaRPr>
          </a:p>
        </p:txBody>
      </p:sp>
      <p:sp>
        <p:nvSpPr>
          <p:cNvPr id="1025" name="Rectangle 1"/>
          <p:cNvSpPr>
            <a:spLocks noChangeArrowheads="1"/>
          </p:cNvSpPr>
          <p:nvPr/>
        </p:nvSpPr>
        <p:spPr bwMode="auto">
          <a:xfrm>
            <a:off x="611560" y="1268760"/>
            <a:ext cx="7848872"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Customer retention means the process of maintaining or keeping customers once you have acquired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them.The</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goal is to build a long-lasting relationship between the brand and consumers. Once a customer becomes loyal to your brand, not only he/she will buy more from you than a normal customer but he’ll spread good words about your business, increase your reputation.</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Customer retention is most important for every business, but it's especially significant for ecommerce organizations. After all, with an online business, you lack the opportunity to connect with customers. This inability to build face-to-face relationships can cause customer churn. When we come to know about online shopping we know that now a days it’s a part of human life.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Due to online shopping people can buy anything by sitting at their home. Due to rapid growth of technology, business organizations have switched over from the traditional method of selling goods to electronic method of selling goods. Business organizations use internet as a main vehicle to conduct commercial transactions</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9552" y="476672"/>
            <a:ext cx="2009588" cy="75790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1751204-2CE7-49F9-8C95-74652A35AF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9512" y="2060848"/>
            <a:ext cx="8786621" cy="3635055"/>
          </a:xfrm>
          <a:prstGeom prst="rect">
            <a:avLst/>
          </a:prstGeom>
          <a:ln w="88900" cap="sq" cmpd="thickThin">
            <a:solidFill>
              <a:srgbClr val="00B050"/>
            </a:solidFill>
            <a:prstDash val="solid"/>
            <a:miter lim="800000"/>
          </a:ln>
          <a:effectLst>
            <a:innerShdw blurRad="76200">
              <a:srgbClr val="000000"/>
            </a:innerShdw>
          </a:effectLst>
        </p:spPr>
      </p:pic>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3528" y="548680"/>
            <a:ext cx="2225612" cy="75790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1920" y="692696"/>
            <a:ext cx="3736629" cy="523220"/>
          </a:xfrm>
          <a:prstGeom prst="rect">
            <a:avLst/>
          </a:prstGeom>
        </p:spPr>
        <p:txBody>
          <a:bodyPr wrap="square">
            <a:spAutoFit/>
          </a:bodyPr>
          <a:lstStyle/>
          <a:p>
            <a:r>
              <a:rPr lang="en-IN" sz="2800" b="1" u="sng" dirty="0" smtClean="0">
                <a:solidFill>
                  <a:schemeClr val="tx1">
                    <a:lumMod val="95000"/>
                    <a:lumOff val="5000"/>
                  </a:schemeClr>
                </a:solidFill>
                <a:latin typeface="Arial Black" pitchFamily="34" charset="0"/>
              </a:rPr>
              <a:t>Bivariate Analysis</a:t>
            </a:r>
            <a:endParaRPr lang="en-IN" sz="2800" b="1" u="sng" dirty="0">
              <a:solidFill>
                <a:schemeClr val="tx1">
                  <a:lumMod val="95000"/>
                  <a:lumOff val="5000"/>
                </a:schemeClr>
              </a:solidFill>
              <a:latin typeface="Arial Black" pitchFamily="34" charset="0"/>
            </a:endParaRPr>
          </a:p>
        </p:txBody>
      </p:sp>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3528" y="548680"/>
            <a:ext cx="2225612" cy="757902"/>
          </a:xfrm>
          <a:prstGeom prst="rect">
            <a:avLst/>
          </a:prstGeom>
        </p:spPr>
      </p:pic>
      <p:pic>
        <p:nvPicPr>
          <p:cNvPr id="4" name="Picture 3">
            <a:extLst>
              <a:ext uri="{FF2B5EF4-FFF2-40B4-BE49-F238E27FC236}">
                <a16:creationId xmlns="" xmlns:a16="http://schemas.microsoft.com/office/drawing/2014/main" id="{8453928D-C769-4EE0-9775-FD4E772B9EC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3528" y="1916832"/>
            <a:ext cx="8280920" cy="2664296"/>
          </a:xfrm>
          <a:prstGeom prst="rect">
            <a:avLst/>
          </a:prstGeom>
        </p:spPr>
      </p:pic>
      <p:sp>
        <p:nvSpPr>
          <p:cNvPr id="5" name="Rectangle 4"/>
          <p:cNvSpPr/>
          <p:nvPr/>
        </p:nvSpPr>
        <p:spPr>
          <a:xfrm>
            <a:off x="1835696" y="5157192"/>
            <a:ext cx="5580112" cy="400110"/>
          </a:xfrm>
          <a:prstGeom prst="rect">
            <a:avLst/>
          </a:prstGeom>
        </p:spPr>
        <p:txBody>
          <a:bodyPr wrap="square">
            <a:spAutoFit/>
          </a:bodyPr>
          <a:lstStyle/>
          <a:p>
            <a:r>
              <a:rPr lang="en-IN" sz="2000" dirty="0" smtClean="0">
                <a:latin typeface="Times New Roman" pitchFamily="18" charset="0"/>
                <a:cs typeface="Times New Roman" pitchFamily="18" charset="0"/>
              </a:rPr>
              <a:t>Coding's I have used to plot the bivariate analysis</a:t>
            </a:r>
            <a:endParaRPr lang="en-IN" sz="2000" dirty="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940CD8E-E744-45C6-95DA-DC001CE707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9512" y="1772816"/>
            <a:ext cx="4229467" cy="4602879"/>
          </a:xfrm>
          <a:prstGeom prst="rect">
            <a:avLst/>
          </a:prstGeom>
          <a:ln>
            <a:solidFill>
              <a:srgbClr val="00B050"/>
            </a:solidFill>
          </a:ln>
          <a:effectLst>
            <a:glow rad="63500">
              <a:schemeClr val="accent1">
                <a:satMod val="175000"/>
                <a:alpha val="40000"/>
              </a:schemeClr>
            </a:glow>
          </a:effectLst>
        </p:spPr>
      </p:pic>
      <p:pic>
        <p:nvPicPr>
          <p:cNvPr id="3" name="Picture 2">
            <a:extLst>
              <a:ext uri="{FF2B5EF4-FFF2-40B4-BE49-F238E27FC236}">
                <a16:creationId xmlns="" xmlns:a16="http://schemas.microsoft.com/office/drawing/2014/main" id="{50BA945B-58C2-486F-861C-9E579A13A90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88024" y="1772816"/>
            <a:ext cx="3947502" cy="4550311"/>
          </a:xfrm>
          <a:prstGeom prst="rect">
            <a:avLst/>
          </a:prstGeom>
          <a:ln>
            <a:solidFill>
              <a:srgbClr val="00B050"/>
            </a:solidFill>
          </a:ln>
          <a:effectLst>
            <a:glow rad="63500">
              <a:schemeClr val="accent2">
                <a:satMod val="175000"/>
                <a:alpha val="40000"/>
              </a:schemeClr>
            </a:glo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548680"/>
            <a:ext cx="2225612" cy="75790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12E25BC-8690-4767-9DF5-4F27A7160C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3528" y="1700808"/>
            <a:ext cx="4130398" cy="4717189"/>
          </a:xfrm>
          <a:prstGeom prst="rect">
            <a:avLst/>
          </a:prstGeom>
          <a:effectLst>
            <a:glow rad="63500">
              <a:schemeClr val="accent4">
                <a:satMod val="175000"/>
                <a:alpha val="40000"/>
              </a:schemeClr>
            </a:glow>
          </a:effectLst>
        </p:spPr>
      </p:pic>
      <p:pic>
        <p:nvPicPr>
          <p:cNvPr id="3" name="Picture 2">
            <a:extLst>
              <a:ext uri="{FF2B5EF4-FFF2-40B4-BE49-F238E27FC236}">
                <a16:creationId xmlns:a16="http://schemas.microsoft.com/office/drawing/2014/main" xmlns="" id="{199E00E5-20D2-4324-8043-09F3995D7B3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88024" y="1700808"/>
            <a:ext cx="4031329" cy="4686706"/>
          </a:xfrm>
          <a:prstGeom prst="rect">
            <a:avLst/>
          </a:prstGeom>
          <a:effectLst>
            <a:glow rad="101600">
              <a:schemeClr val="accent3">
                <a:satMod val="175000"/>
                <a:alpha val="40000"/>
              </a:schemeClr>
            </a:glo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548680"/>
            <a:ext cx="2808312" cy="75790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313490D-40CE-4685-9686-5E4E855F2B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3528" y="1412776"/>
            <a:ext cx="3901778" cy="4785775"/>
          </a:xfrm>
          <a:prstGeom prst="rect">
            <a:avLst/>
          </a:prstGeom>
          <a:effectLst>
            <a:glow rad="139700">
              <a:schemeClr val="accent4">
                <a:satMod val="175000"/>
                <a:alpha val="40000"/>
              </a:schemeClr>
            </a:glow>
          </a:effectLst>
        </p:spPr>
      </p:pic>
      <p:pic>
        <p:nvPicPr>
          <p:cNvPr id="3" name="Picture 2">
            <a:extLst>
              <a:ext uri="{FF2B5EF4-FFF2-40B4-BE49-F238E27FC236}">
                <a16:creationId xmlns:a16="http://schemas.microsoft.com/office/drawing/2014/main" xmlns="" id="{CE1978C0-470F-4901-8AA4-81F5FF8BF3E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72000" y="1484784"/>
            <a:ext cx="3970364" cy="4679085"/>
          </a:xfrm>
          <a:prstGeom prst="rect">
            <a:avLst/>
          </a:prstGeom>
          <a:effectLst>
            <a:glow rad="139700">
              <a:schemeClr val="accent5">
                <a:satMod val="175000"/>
                <a:alpha val="40000"/>
              </a:schemeClr>
            </a:glo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548680"/>
            <a:ext cx="2808312" cy="75790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6361430-5C31-42F3-BBE2-AEBAA68765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1520" y="1628800"/>
            <a:ext cx="3833192" cy="4694327"/>
          </a:xfrm>
          <a:prstGeom prst="rect">
            <a:avLst/>
          </a:prstGeom>
          <a:effectLst>
            <a:glow rad="139700">
              <a:schemeClr val="accent6">
                <a:satMod val="175000"/>
                <a:alpha val="40000"/>
              </a:schemeClr>
            </a:glow>
          </a:effectLst>
        </p:spPr>
      </p:pic>
      <p:pic>
        <p:nvPicPr>
          <p:cNvPr id="3" name="Picture 2">
            <a:extLst>
              <a:ext uri="{FF2B5EF4-FFF2-40B4-BE49-F238E27FC236}">
                <a16:creationId xmlns:a16="http://schemas.microsoft.com/office/drawing/2014/main" xmlns="" id="{5D9C2041-F8A8-420A-B3BC-81B1A3CFA7D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932040" y="1556792"/>
            <a:ext cx="3985605" cy="4732430"/>
          </a:xfrm>
          <a:prstGeom prst="rect">
            <a:avLst/>
          </a:prstGeom>
          <a:effectLst>
            <a:glow rad="139700">
              <a:schemeClr val="accent3">
                <a:satMod val="175000"/>
                <a:alpha val="40000"/>
              </a:schemeClr>
            </a:glo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548680"/>
            <a:ext cx="2808312" cy="75790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E4637A0-BD76-43E1-A8EE-243C96D2FB1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67544" y="1628800"/>
            <a:ext cx="4016088" cy="4633362"/>
          </a:xfrm>
          <a:prstGeom prst="rect">
            <a:avLst/>
          </a:prstGeom>
          <a:effectLst>
            <a:glow rad="228600">
              <a:schemeClr val="accent1">
                <a:satMod val="175000"/>
                <a:alpha val="40000"/>
              </a:schemeClr>
            </a:glow>
          </a:effectLst>
        </p:spPr>
      </p:pic>
      <p:pic>
        <p:nvPicPr>
          <p:cNvPr id="3" name="Picture 2">
            <a:extLst>
              <a:ext uri="{FF2B5EF4-FFF2-40B4-BE49-F238E27FC236}">
                <a16:creationId xmlns:a16="http://schemas.microsoft.com/office/drawing/2014/main" xmlns="" id="{AEAD66B5-B47F-42A4-9A6A-BB9702EA97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004048" y="1556792"/>
            <a:ext cx="3901778" cy="4740051"/>
          </a:xfrm>
          <a:prstGeom prst="rect">
            <a:avLst/>
          </a:prstGeom>
          <a:effectLst>
            <a:glow rad="139700">
              <a:schemeClr val="accent2">
                <a:satMod val="175000"/>
                <a:alpha val="40000"/>
              </a:schemeClr>
            </a:glo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548680"/>
            <a:ext cx="2808312" cy="75790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E5AB4E8-921A-44AD-BF28-617D16C2EE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3528" y="1556792"/>
            <a:ext cx="3909399" cy="4922947"/>
          </a:xfrm>
          <a:prstGeom prst="rect">
            <a:avLst/>
          </a:prstGeom>
          <a:effectLst>
            <a:glow rad="63500">
              <a:schemeClr val="accent6">
                <a:satMod val="175000"/>
                <a:alpha val="40000"/>
              </a:schemeClr>
            </a:glow>
          </a:effectLst>
        </p:spPr>
      </p:pic>
      <p:pic>
        <p:nvPicPr>
          <p:cNvPr id="3" name="Picture 2">
            <a:extLst>
              <a:ext uri="{FF2B5EF4-FFF2-40B4-BE49-F238E27FC236}">
                <a16:creationId xmlns:a16="http://schemas.microsoft.com/office/drawing/2014/main" xmlns="" id="{9947E3D2-61B6-48AE-A48C-60248BF3EFC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99992" y="1772816"/>
            <a:ext cx="4145639" cy="4656223"/>
          </a:xfrm>
          <a:prstGeom prst="rect">
            <a:avLst/>
          </a:prstGeom>
          <a:effectLst>
            <a:glow rad="63500">
              <a:schemeClr val="accent4">
                <a:satMod val="175000"/>
                <a:alpha val="40000"/>
              </a:schemeClr>
            </a:glo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3528" y="548680"/>
            <a:ext cx="2808312" cy="75790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A89155F-8E12-4C55-9270-727D503C1AB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5536" y="1340768"/>
            <a:ext cx="3901778" cy="4930567"/>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xmlns="" id="{2289549B-5BBE-49AB-AB66-172365A721E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88024" y="1340768"/>
            <a:ext cx="3848433" cy="4686706"/>
          </a:xfrm>
          <a:prstGeom prst="rect">
            <a:avLst/>
          </a:prstGeom>
          <a:effectLst>
            <a:glow rad="63500">
              <a:schemeClr val="accent4">
                <a:satMod val="175000"/>
                <a:alpha val="40000"/>
              </a:schemeClr>
            </a:glow>
          </a:effectLst>
        </p:spPr>
      </p:pic>
      <p:pic>
        <p:nvPicPr>
          <p:cNvPr id="4" name="Picture 3">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95536" y="404664"/>
            <a:ext cx="2808312" cy="75790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F67B98D-6F68-4C71-9A9C-6659E178A7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55576" y="1340768"/>
            <a:ext cx="2943480" cy="5235394"/>
          </a:xfrm>
          <a:prstGeom prst="rect">
            <a:avLst/>
          </a:prstGeom>
          <a:effectLst>
            <a:glow rad="101600">
              <a:schemeClr val="accent5">
                <a:satMod val="175000"/>
                <a:alpha val="40000"/>
              </a:schemeClr>
            </a:glow>
          </a:effectLst>
        </p:spPr>
      </p:pic>
      <p:pic>
        <p:nvPicPr>
          <p:cNvPr id="5" name="Picture 4">
            <a:extLst>
              <a:ext uri="{FF2B5EF4-FFF2-40B4-BE49-F238E27FC236}">
                <a16:creationId xmlns:a16="http://schemas.microsoft.com/office/drawing/2014/main" xmlns="" id="{7D299395-6E6D-4067-86D8-0E40C2DE37D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99992" y="1628800"/>
            <a:ext cx="3074936" cy="4663844"/>
          </a:xfrm>
          <a:prstGeom prst="rect">
            <a:avLst/>
          </a:prstGeom>
          <a:effectLst>
            <a:glow rad="139700">
              <a:schemeClr val="accent1">
                <a:satMod val="175000"/>
                <a:alpha val="40000"/>
              </a:schemeClr>
            </a:glow>
          </a:effectLst>
        </p:spPr>
      </p:pic>
      <p:pic>
        <p:nvPicPr>
          <p:cNvPr id="4" name="Picture 3">
            <a:extLst>
              <a:ext uri="{FF2B5EF4-FFF2-40B4-BE49-F238E27FC236}">
                <a16:creationId xmlns:a16="http://schemas.microsoft.com/office/drawing/2014/main" xmlns="" id="{64A7F0F6-7685-4705-966C-CF138C73A1B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2562" y="654530"/>
            <a:ext cx="1057367" cy="609653"/>
          </a:xfrm>
          <a:prstGeom prst="rect">
            <a:avLst/>
          </a:prstGeom>
        </p:spPr>
      </p:pic>
      <p:pic>
        <p:nvPicPr>
          <p:cNvPr id="6" name="Picture 5">
            <a:extLst>
              <a:ext uri="{FF2B5EF4-FFF2-40B4-BE49-F238E27FC236}">
                <a16:creationId xmlns="" xmlns:a16="http://schemas.microsoft.com/office/drawing/2014/main" id="{9DDD8A3F-A237-4B87-9085-653227877029}"/>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95536" y="404664"/>
            <a:ext cx="2808312" cy="757902"/>
          </a:xfrm>
          <a:prstGeom prst="rect">
            <a:avLst/>
          </a:prstGeom>
        </p:spPr>
      </p:pic>
    </p:spTree>
    <p:extLst>
      <p:ext uri="{BB962C8B-B14F-4D97-AF65-F5344CB8AC3E}">
        <p14:creationId xmlns:p14="http://schemas.microsoft.com/office/powerpoint/2010/main" xmlns="" val="172513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323528" y="1407840"/>
            <a:ext cx="8604235" cy="48628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There are few popular online shopping websites mentioned below:</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342900" lvl="0" indent="-342900" fontAlgn="base">
              <a:lnSpc>
                <a:spcPts val="1935"/>
              </a:lnSpc>
              <a:buFont typeface="Symbol" panose="05050102010706020507" pitchFamily="18" charset="2"/>
              <a:buChar char=""/>
            </a:pPr>
            <a:r>
              <a:rPr lang="en-IN" sz="2000" b="1" dirty="0" smtClean="0">
                <a:solidFill>
                  <a:schemeClr val="accent1"/>
                </a:solidFill>
                <a:effectLst/>
                <a:latin typeface="Arial" panose="020B0604020202020204" pitchFamily="34" charset="0"/>
                <a:ea typeface="Times New Roman" panose="02020603050405020304" pitchFamily="18" charset="0"/>
              </a:rPr>
              <a:t>Amazon</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err="1" smtClean="0">
                <a:solidFill>
                  <a:schemeClr val="accent1"/>
                </a:solidFill>
                <a:effectLst/>
                <a:latin typeface="Arial" panose="020B0604020202020204" pitchFamily="34" charset="0"/>
                <a:ea typeface="Times New Roman" panose="02020603050405020304" pitchFamily="18" charset="0"/>
              </a:rPr>
              <a:t>Flipkart</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err="1" smtClean="0">
                <a:solidFill>
                  <a:schemeClr val="accent1"/>
                </a:solidFill>
                <a:effectLst/>
                <a:latin typeface="Arial" panose="020B0604020202020204" pitchFamily="34" charset="0"/>
                <a:ea typeface="Times New Roman" panose="02020603050405020304" pitchFamily="18" charset="0"/>
              </a:rPr>
              <a:t>Myntra</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err="1" smtClean="0">
                <a:solidFill>
                  <a:schemeClr val="accent1"/>
                </a:solidFill>
                <a:effectLst/>
                <a:latin typeface="Arial" panose="020B0604020202020204" pitchFamily="34" charset="0"/>
                <a:ea typeface="Times New Roman" panose="02020603050405020304" pitchFamily="18" charset="0"/>
              </a:rPr>
              <a:t>Snapdeal</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smtClean="0">
                <a:solidFill>
                  <a:schemeClr val="accent1"/>
                </a:solidFill>
                <a:effectLst/>
                <a:latin typeface="Arial" panose="020B0604020202020204" pitchFamily="34" charset="0"/>
                <a:ea typeface="Times New Roman" panose="02020603050405020304" pitchFamily="18" charset="0"/>
              </a:rPr>
              <a:t>Pharmacy</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smtClean="0">
                <a:solidFill>
                  <a:schemeClr val="accent1"/>
                </a:solidFill>
                <a:effectLst/>
                <a:latin typeface="Arial" panose="020B0604020202020204" pitchFamily="34" charset="0"/>
                <a:ea typeface="Times New Roman" panose="02020603050405020304" pitchFamily="18" charset="0"/>
              </a:rPr>
              <a:t>Big Basket</a:t>
            </a:r>
            <a:endParaRPr kumimoji="0" lang="en-US" sz="2000" b="1" i="0" u="none" strike="noStrike" cap="none" normalizeH="0" baseline="0" dirty="0" smtClean="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There is a good reason for why people prefer online shopping instead of shopping from outdoor.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pitchFamily="34" charset="0"/>
              <a:cs typeface="Arial" pitchFamily="34" charset="0"/>
            </a:endParaRPr>
          </a:p>
          <a:p>
            <a:pPr marL="342900" lvl="0" indent="-342900" fontAlgn="base">
              <a:lnSpc>
                <a:spcPts val="1935"/>
              </a:lnSpc>
              <a:buFont typeface="Symbol" panose="05050102010706020507" pitchFamily="18" charset="2"/>
              <a:buChar char=""/>
            </a:pPr>
            <a:r>
              <a:rPr lang="en-IN" sz="2000" b="1" dirty="0" smtClean="0">
                <a:solidFill>
                  <a:schemeClr val="accent1"/>
                </a:solidFill>
                <a:effectLst/>
                <a:latin typeface="Arial" panose="020B0604020202020204" pitchFamily="34" charset="0"/>
                <a:ea typeface="Times New Roman" panose="02020603050405020304" pitchFamily="18" charset="0"/>
              </a:rPr>
              <a:t>Saves time and efforts.</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smtClean="0">
                <a:solidFill>
                  <a:schemeClr val="accent1"/>
                </a:solidFill>
                <a:effectLst/>
                <a:latin typeface="Arial" panose="020B0604020202020204" pitchFamily="34" charset="0"/>
                <a:ea typeface="Times New Roman" panose="02020603050405020304" pitchFamily="18" charset="0"/>
              </a:rPr>
              <a:t>Convenience of Shopping at home.</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smtClean="0">
                <a:solidFill>
                  <a:schemeClr val="accent1"/>
                </a:solidFill>
                <a:effectLst/>
                <a:latin typeface="Arial" panose="020B0604020202020204" pitchFamily="34" charset="0"/>
                <a:ea typeface="Times New Roman" panose="02020603050405020304" pitchFamily="18" charset="0"/>
              </a:rPr>
              <a:t>Wide variety and range of products are available.</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smtClean="0">
                <a:solidFill>
                  <a:schemeClr val="accent1"/>
                </a:solidFill>
                <a:effectLst/>
                <a:latin typeface="Arial" panose="020B0604020202020204" pitchFamily="34" charset="0"/>
                <a:ea typeface="Times New Roman" panose="02020603050405020304" pitchFamily="18" charset="0"/>
              </a:rPr>
              <a:t>Good discounts and lower prices.</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smtClean="0">
                <a:solidFill>
                  <a:schemeClr val="accent1"/>
                </a:solidFill>
                <a:effectLst/>
                <a:latin typeface="Arial" panose="020B0604020202020204" pitchFamily="34" charset="0"/>
                <a:ea typeface="Times New Roman" panose="02020603050405020304" pitchFamily="18" charset="0"/>
              </a:rPr>
              <a:t>Get detailed information of the product.</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pPr marL="342900" lvl="0" indent="-342900" fontAlgn="base">
              <a:lnSpc>
                <a:spcPts val="1935"/>
              </a:lnSpc>
              <a:buFont typeface="Symbol" panose="05050102010706020507" pitchFamily="18" charset="2"/>
              <a:buChar char=""/>
            </a:pPr>
            <a:r>
              <a:rPr lang="en-IN" sz="2000" b="1" dirty="0" smtClean="0">
                <a:solidFill>
                  <a:schemeClr val="accent1"/>
                </a:solidFill>
                <a:effectLst/>
                <a:latin typeface="Arial" panose="020B0604020202020204" pitchFamily="34" charset="0"/>
                <a:ea typeface="Times New Roman" panose="02020603050405020304" pitchFamily="18" charset="0"/>
              </a:rPr>
              <a:t>We can compare various models and brands</a:t>
            </a:r>
            <a:endParaRPr lang="en-IN" sz="2000" dirty="0" smtClean="0">
              <a:solidFill>
                <a:schemeClr val="accent1"/>
              </a:solidFill>
              <a:effectLst/>
              <a:latin typeface="Times New Roman" panose="02020603050405020304" pitchFamily="18" charset="0"/>
              <a:ea typeface="Times New Roman" panose="02020603050405020304" pitchFamily="18" charset="0"/>
            </a:endParaRPr>
          </a:p>
          <a:p>
            <a:endParaRPr lang="en-IN" sz="2000" dirty="0"/>
          </a:p>
        </p:txBody>
      </p:sp>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5251" y="653648"/>
            <a:ext cx="2009588" cy="7579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7F014B8-147D-4478-AB8F-667E717B68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39929" y="1272354"/>
            <a:ext cx="2909187" cy="4701947"/>
          </a:xfrm>
          <a:prstGeom prst="rect">
            <a:avLst/>
          </a:prstGeom>
          <a:effectLst>
            <a:glow rad="101600">
              <a:schemeClr val="accent6">
                <a:satMod val="175000"/>
                <a:alpha val="40000"/>
              </a:schemeClr>
            </a:glow>
          </a:effectLst>
        </p:spPr>
      </p:pic>
      <p:pic>
        <p:nvPicPr>
          <p:cNvPr id="5" name="Picture 4">
            <a:extLst>
              <a:ext uri="{FF2B5EF4-FFF2-40B4-BE49-F238E27FC236}">
                <a16:creationId xmlns:a16="http://schemas.microsoft.com/office/drawing/2014/main" xmlns="" id="{BB29E021-68CC-4AFD-8282-E1A013ED932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29389" y="883700"/>
            <a:ext cx="3440729" cy="5090601"/>
          </a:xfrm>
          <a:prstGeom prst="rect">
            <a:avLst/>
          </a:prstGeom>
          <a:effectLst>
            <a:glow rad="101600">
              <a:schemeClr val="accent1">
                <a:satMod val="175000"/>
                <a:alpha val="40000"/>
              </a:schemeClr>
            </a:glow>
          </a:effectLst>
        </p:spPr>
      </p:pic>
      <p:pic>
        <p:nvPicPr>
          <p:cNvPr id="6" name="Picture 5">
            <a:extLst>
              <a:ext uri="{FF2B5EF4-FFF2-40B4-BE49-F238E27FC236}">
                <a16:creationId xmlns:a16="http://schemas.microsoft.com/office/drawing/2014/main" xmlns="" id="{B1A3425C-0132-4B5A-9418-C27FA4F0B5F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2562" y="654530"/>
            <a:ext cx="1713174" cy="609653"/>
          </a:xfrm>
          <a:prstGeom prst="rect">
            <a:avLst/>
          </a:prstGeom>
        </p:spPr>
      </p:pic>
      <p:pic>
        <p:nvPicPr>
          <p:cNvPr id="7" name="Picture 6">
            <a:extLst>
              <a:ext uri="{FF2B5EF4-FFF2-40B4-BE49-F238E27FC236}">
                <a16:creationId xmlns="" xmlns:a16="http://schemas.microsoft.com/office/drawing/2014/main" id="{9DDD8A3F-A237-4B87-9085-653227877029}"/>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95536" y="404664"/>
            <a:ext cx="2808312" cy="757902"/>
          </a:xfrm>
          <a:prstGeom prst="rect">
            <a:avLst/>
          </a:prstGeom>
        </p:spPr>
      </p:pic>
    </p:spTree>
    <p:extLst>
      <p:ext uri="{BB962C8B-B14F-4D97-AF65-F5344CB8AC3E}">
        <p14:creationId xmlns:p14="http://schemas.microsoft.com/office/powerpoint/2010/main" xmlns="" val="3824075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B2AEC72-8FCD-4C38-B86D-073DBEC496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75656" y="1124744"/>
            <a:ext cx="3040643" cy="5235394"/>
          </a:xfrm>
          <a:prstGeom prst="rect">
            <a:avLst/>
          </a:prstGeom>
          <a:effectLst>
            <a:glow rad="139700">
              <a:schemeClr val="accent1">
                <a:satMod val="175000"/>
                <a:alpha val="40000"/>
              </a:schemeClr>
            </a:glow>
          </a:effectLst>
        </p:spPr>
      </p:pic>
      <p:pic>
        <p:nvPicPr>
          <p:cNvPr id="5" name="Picture 4">
            <a:extLst>
              <a:ext uri="{FF2B5EF4-FFF2-40B4-BE49-F238E27FC236}">
                <a16:creationId xmlns:a16="http://schemas.microsoft.com/office/drawing/2014/main" xmlns="" id="{D4A2C3D3-5E25-460E-978E-E495215D91B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928038" y="1210798"/>
            <a:ext cx="3469306" cy="4755292"/>
          </a:xfrm>
          <a:prstGeom prst="rect">
            <a:avLst/>
          </a:prstGeom>
          <a:effectLst>
            <a:glow rad="139700">
              <a:schemeClr val="accent4">
                <a:satMod val="175000"/>
                <a:alpha val="40000"/>
              </a:schemeClr>
            </a:glow>
          </a:effectLst>
        </p:spPr>
      </p:pic>
      <p:pic>
        <p:nvPicPr>
          <p:cNvPr id="6" name="Picture 5">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79512" y="188640"/>
            <a:ext cx="2808312" cy="757902"/>
          </a:xfrm>
          <a:prstGeom prst="rect">
            <a:avLst/>
          </a:prstGeom>
        </p:spPr>
      </p:pic>
    </p:spTree>
    <p:extLst>
      <p:ext uri="{BB962C8B-B14F-4D97-AF65-F5344CB8AC3E}">
        <p14:creationId xmlns:p14="http://schemas.microsoft.com/office/powerpoint/2010/main" xmlns="" val="1189367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F85495A-2AB8-403D-81BA-CDBBBE6593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50773" y="1400215"/>
            <a:ext cx="2966342" cy="4625741"/>
          </a:xfrm>
          <a:prstGeom prst="rect">
            <a:avLst/>
          </a:prstGeom>
          <a:effectLst>
            <a:glow rad="139700">
              <a:schemeClr val="accent3">
                <a:satMod val="175000"/>
                <a:alpha val="40000"/>
              </a:schemeClr>
            </a:glow>
          </a:effectLst>
        </p:spPr>
      </p:pic>
      <p:pic>
        <p:nvPicPr>
          <p:cNvPr id="5" name="Picture 4">
            <a:extLst>
              <a:ext uri="{FF2B5EF4-FFF2-40B4-BE49-F238E27FC236}">
                <a16:creationId xmlns:a16="http://schemas.microsoft.com/office/drawing/2014/main" xmlns="" id="{802FD2C0-22FB-42D4-A9F3-3A1CDB9252B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60866" y="950595"/>
            <a:ext cx="2977773" cy="5075360"/>
          </a:xfrm>
          <a:prstGeom prst="rect">
            <a:avLst/>
          </a:prstGeom>
          <a:effectLst>
            <a:glow rad="139700">
              <a:schemeClr val="accent6">
                <a:satMod val="175000"/>
                <a:alpha val="40000"/>
              </a:schemeClr>
            </a:glow>
          </a:effectLst>
        </p:spPr>
      </p:pic>
      <p:pic>
        <p:nvPicPr>
          <p:cNvPr id="6" name="Picture 5">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79512" y="188640"/>
            <a:ext cx="2808312" cy="757902"/>
          </a:xfrm>
          <a:prstGeom prst="rect">
            <a:avLst/>
          </a:prstGeom>
        </p:spPr>
      </p:pic>
    </p:spTree>
    <p:extLst>
      <p:ext uri="{BB962C8B-B14F-4D97-AF65-F5344CB8AC3E}">
        <p14:creationId xmlns:p14="http://schemas.microsoft.com/office/powerpoint/2010/main" xmlns="" val="2054018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9C24ADC-EA82-4029-8D34-BC4440C6C81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41987" y="1340940"/>
            <a:ext cx="3057790" cy="4694327"/>
          </a:xfrm>
          <a:prstGeom prst="rect">
            <a:avLst/>
          </a:prstGeom>
          <a:effectLst>
            <a:glow rad="101600">
              <a:schemeClr val="accent5">
                <a:satMod val="175000"/>
                <a:alpha val="40000"/>
              </a:schemeClr>
            </a:glow>
          </a:effectLst>
        </p:spPr>
      </p:pic>
      <p:pic>
        <p:nvPicPr>
          <p:cNvPr id="5" name="Picture 4">
            <a:extLst>
              <a:ext uri="{FF2B5EF4-FFF2-40B4-BE49-F238E27FC236}">
                <a16:creationId xmlns:a16="http://schemas.microsoft.com/office/drawing/2014/main" xmlns="" id="{988D729A-DEF3-4FE3-9640-CF9335A19D2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976885" y="822734"/>
            <a:ext cx="3012066" cy="5212532"/>
          </a:xfrm>
          <a:prstGeom prst="rect">
            <a:avLst/>
          </a:prstGeom>
          <a:effectLst>
            <a:glow rad="139700">
              <a:schemeClr val="accent1">
                <a:satMod val="175000"/>
                <a:alpha val="40000"/>
              </a:schemeClr>
            </a:glow>
          </a:effectLst>
        </p:spPr>
      </p:pic>
      <p:pic>
        <p:nvPicPr>
          <p:cNvPr id="6" name="Picture 5">
            <a:extLst>
              <a:ext uri="{FF2B5EF4-FFF2-40B4-BE49-F238E27FC236}">
                <a16:creationId xmlns="" xmlns:a16="http://schemas.microsoft.com/office/drawing/2014/main" id="{9DDD8A3F-A237-4B87-9085-65322787702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79512" y="188640"/>
            <a:ext cx="2808312" cy="757902"/>
          </a:xfrm>
          <a:prstGeom prst="rect">
            <a:avLst/>
          </a:prstGeom>
        </p:spPr>
      </p:pic>
    </p:spTree>
    <p:extLst>
      <p:ext uri="{BB962C8B-B14F-4D97-AF65-F5344CB8AC3E}">
        <p14:creationId xmlns:p14="http://schemas.microsoft.com/office/powerpoint/2010/main" xmlns="" val="4116882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D4AC13E-9CFE-445D-897B-F425FBC708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97975" y="1246702"/>
            <a:ext cx="2937764" cy="4701947"/>
          </a:xfrm>
          <a:prstGeom prst="rect">
            <a:avLst/>
          </a:prstGeom>
          <a:effectLst>
            <a:glow rad="139700">
              <a:schemeClr val="accent1">
                <a:satMod val="175000"/>
                <a:alpha val="40000"/>
              </a:schemeClr>
            </a:glow>
          </a:effectLst>
        </p:spPr>
      </p:pic>
      <p:pic>
        <p:nvPicPr>
          <p:cNvPr id="5" name="Picture 4">
            <a:extLst>
              <a:ext uri="{FF2B5EF4-FFF2-40B4-BE49-F238E27FC236}">
                <a16:creationId xmlns:a16="http://schemas.microsoft.com/office/drawing/2014/main" xmlns="" id="{DC3722BF-2184-492A-AB56-2B620ED121E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402130" y="1246702"/>
            <a:ext cx="2920618" cy="4671465"/>
          </a:xfrm>
          <a:prstGeom prst="rect">
            <a:avLst/>
          </a:prstGeom>
          <a:effectLst>
            <a:glow rad="139700">
              <a:schemeClr val="accent5">
                <a:satMod val="175000"/>
                <a:alpha val="40000"/>
              </a:schemeClr>
            </a:glow>
          </a:effectLst>
        </p:spPr>
      </p:pic>
      <p:pic>
        <p:nvPicPr>
          <p:cNvPr id="4" name="Picture 3">
            <a:extLst>
              <a:ext uri="{FF2B5EF4-FFF2-40B4-BE49-F238E27FC236}">
                <a16:creationId xmlns:a16="http://schemas.microsoft.com/office/drawing/2014/main" xmlns="" id="{48499916-0E90-4D18-BB7B-C0FB4B12785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95536" y="260648"/>
            <a:ext cx="2088232" cy="864096"/>
          </a:xfrm>
          <a:prstGeom prst="rect">
            <a:avLst/>
          </a:prstGeom>
        </p:spPr>
      </p:pic>
    </p:spTree>
    <p:extLst>
      <p:ext uri="{BB962C8B-B14F-4D97-AF65-F5344CB8AC3E}">
        <p14:creationId xmlns:p14="http://schemas.microsoft.com/office/powerpoint/2010/main" xmlns="" val="1855467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7C8C96B-4211-4149-854B-D4596137CE1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70339" y="1265715"/>
            <a:ext cx="3006350" cy="4724809"/>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xmlns="" id="{49E1A08C-9F72-4854-A473-8940A8D3BA9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31294" y="1265715"/>
            <a:ext cx="3280694" cy="4717189"/>
          </a:xfrm>
          <a:prstGeom prst="rect">
            <a:avLst/>
          </a:prstGeom>
          <a:effectLst>
            <a:glow rad="228600">
              <a:schemeClr val="accent4">
                <a:satMod val="175000"/>
                <a:alpha val="40000"/>
              </a:schemeClr>
            </a:glow>
          </a:effectLst>
        </p:spPr>
      </p:pic>
      <p:pic>
        <p:nvPicPr>
          <p:cNvPr id="4" name="Picture 3">
            <a:extLst>
              <a:ext uri="{FF2B5EF4-FFF2-40B4-BE49-F238E27FC236}">
                <a16:creationId xmlns:a16="http://schemas.microsoft.com/office/drawing/2014/main" xmlns="" id="{F7CD7821-E096-40B9-9EA3-7B1FC4C72C3E}"/>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39552" y="188640"/>
            <a:ext cx="1713174" cy="931527"/>
          </a:xfrm>
          <a:prstGeom prst="rect">
            <a:avLst/>
          </a:prstGeom>
        </p:spPr>
      </p:pic>
    </p:spTree>
    <p:extLst>
      <p:ext uri="{BB962C8B-B14F-4D97-AF65-F5344CB8AC3E}">
        <p14:creationId xmlns:p14="http://schemas.microsoft.com/office/powerpoint/2010/main" xmlns="" val="324785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95831C2-F615-44AD-A461-4CFF54E90433}"/>
              </a:ext>
            </a:extLst>
          </p:cNvPr>
          <p:cNvSpPr txBox="1"/>
          <p:nvPr/>
        </p:nvSpPr>
        <p:spPr>
          <a:xfrm>
            <a:off x="2339752" y="620688"/>
            <a:ext cx="5382436" cy="461665"/>
          </a:xfrm>
          <a:prstGeom prst="rect">
            <a:avLst/>
          </a:prstGeom>
          <a:noFill/>
        </p:spPr>
        <p:txBody>
          <a:bodyPr wrap="none" rtlCol="0">
            <a:spAutoFit/>
          </a:bodyPr>
          <a:lstStyle/>
          <a:p>
            <a:r>
              <a:rPr lang="en-IN" sz="2400" b="1" dirty="0">
                <a:solidFill>
                  <a:srgbClr val="002060"/>
                </a:solidFill>
                <a:latin typeface="Arial Black" pitchFamily="34" charset="0"/>
              </a:rPr>
              <a:t>Exploring Categorical Columns</a:t>
            </a:r>
          </a:p>
        </p:txBody>
      </p:sp>
      <p:pic>
        <p:nvPicPr>
          <p:cNvPr id="4" name="Picture 3">
            <a:extLst>
              <a:ext uri="{FF2B5EF4-FFF2-40B4-BE49-F238E27FC236}">
                <a16:creationId xmlns:a16="http://schemas.microsoft.com/office/drawing/2014/main" xmlns="" id="{C70C0121-896B-4B31-8E25-E6C2A2FDF5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25662" y="1399037"/>
            <a:ext cx="5892676" cy="4503810"/>
          </a:xfrm>
          <a:prstGeom prst="rect">
            <a:avLst/>
          </a:prstGeom>
          <a:ln w="88900" cap="sq" cmpd="thickThin">
            <a:solidFill>
              <a:srgbClr val="00B05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xmlns="" id="{52EDC959-1999-47CD-AEA5-87F7C140C3A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2562" y="332656"/>
            <a:ext cx="1497150" cy="931527"/>
          </a:xfrm>
          <a:prstGeom prst="rect">
            <a:avLst/>
          </a:prstGeom>
        </p:spPr>
      </p:pic>
    </p:spTree>
    <p:extLst>
      <p:ext uri="{BB962C8B-B14F-4D97-AF65-F5344CB8AC3E}">
        <p14:creationId xmlns:p14="http://schemas.microsoft.com/office/powerpoint/2010/main" xmlns="" val="2899253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D01CEF-0579-457C-A7FC-83854185FB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47664" y="1124744"/>
            <a:ext cx="6264183" cy="5334462"/>
          </a:xfrm>
          <a:prstGeom prst="rect">
            <a:avLst/>
          </a:prstGeom>
          <a:ln w="88900" cap="sq" cmpd="thickThin">
            <a:solidFill>
              <a:schemeClr val="accent3"/>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xmlns="" id="{58035E7E-1DF4-4014-846C-FDA4AFFB91E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1560" y="332656"/>
            <a:ext cx="1872208" cy="609653"/>
          </a:xfrm>
          <a:prstGeom prst="rect">
            <a:avLst/>
          </a:prstGeom>
        </p:spPr>
      </p:pic>
    </p:spTree>
    <p:extLst>
      <p:ext uri="{BB962C8B-B14F-4D97-AF65-F5344CB8AC3E}">
        <p14:creationId xmlns:p14="http://schemas.microsoft.com/office/powerpoint/2010/main" xmlns="" val="2747852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3278ECB-CC07-4E05-AF2E-55734C25EF1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3688" y="1268760"/>
            <a:ext cx="6315623" cy="5014395"/>
          </a:xfrm>
          <a:prstGeom prst="rect">
            <a:avLst/>
          </a:prstGeom>
          <a:ln w="88900" cap="sq" cmpd="thickThin">
            <a:solidFill>
              <a:schemeClr val="accent4"/>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xmlns="" id="{9847862D-136D-4761-B074-6920084E232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3568" y="260648"/>
            <a:ext cx="1656184" cy="792088"/>
          </a:xfrm>
          <a:prstGeom prst="rect">
            <a:avLst/>
          </a:prstGeom>
        </p:spPr>
      </p:pic>
    </p:spTree>
    <p:extLst>
      <p:ext uri="{BB962C8B-B14F-4D97-AF65-F5344CB8AC3E}">
        <p14:creationId xmlns:p14="http://schemas.microsoft.com/office/powerpoint/2010/main" xmlns="" val="3732960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DE04A23-D8A3-4916-8591-EE392AE829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3688" y="1268760"/>
            <a:ext cx="6344200" cy="4999153"/>
          </a:xfrm>
          <a:prstGeom prst="rect">
            <a:avLst/>
          </a:prstGeom>
          <a:ln w="88900" cap="sq" cmpd="thickThin">
            <a:solidFill>
              <a:srgbClr val="7030A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xmlns="" id="{65CD05D2-F771-4FF5-9BD6-235147227EE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2562" y="260649"/>
            <a:ext cx="2001206" cy="864096"/>
          </a:xfrm>
          <a:prstGeom prst="rect">
            <a:avLst/>
          </a:prstGeom>
        </p:spPr>
      </p:pic>
    </p:spTree>
    <p:extLst>
      <p:ext uri="{BB962C8B-B14F-4D97-AF65-F5344CB8AC3E}">
        <p14:creationId xmlns:p14="http://schemas.microsoft.com/office/powerpoint/2010/main" xmlns="" val="1173813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DDD8A3F-A237-4B87-9085-6532278770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9552" y="476672"/>
            <a:ext cx="2009588" cy="757902"/>
          </a:xfrm>
          <a:prstGeom prst="rect">
            <a:avLst/>
          </a:prstGeom>
        </p:spPr>
      </p:pic>
      <p:sp>
        <p:nvSpPr>
          <p:cNvPr id="17409" name="Rectangle 1"/>
          <p:cNvSpPr>
            <a:spLocks noChangeArrowheads="1"/>
          </p:cNvSpPr>
          <p:nvPr/>
        </p:nvSpPr>
        <p:spPr bwMode="auto">
          <a:xfrm>
            <a:off x="395536" y="1774558"/>
            <a:ext cx="8352928"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 have got a project on </a:t>
            </a:r>
            <a:r>
              <a:rPr kumimoji="0" lang="en-US" sz="2000" b="1" i="0" u="none" strike="noStrike" cap="none" normalizeH="0" baseline="0" dirty="0" smtClean="0">
                <a:ln>
                  <a:noFill/>
                </a:ln>
                <a:solidFill>
                  <a:srgbClr val="00B050"/>
                </a:solidFill>
                <a:effectLst/>
                <a:latin typeface="Times New Roman" pitchFamily="18" charset="0"/>
                <a:ea typeface="Calibri" pitchFamily="34" charset="0"/>
                <a:cs typeface="Times New Roman" pitchFamily="18" charset="0"/>
              </a:rPr>
              <a:t>Customer Retention</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It</a:t>
            </a:r>
            <a:r>
              <a:rPr kumimoji="0" lang="en-US" sz="2000"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 all depending upon Online Shopping Websites which are using all over the world. Now, I am going to analyze the detailed review of every online shopping websites which are used for shopping. I have given data in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xsl</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format. </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Firstly I have converted it into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csv</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format and saved with the name customer retention. </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Next, I have some imported libraries like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numpy</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imported for numerical computing, pandas imported for data manipulation and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matplotlib</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and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seaborn</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imported for Visualizations and warning imported for to avoid the any warnings. </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After imported dataset, I found that there are 71 columns and 269 rows in the dataset.</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After that I saw that there are too lengthy columns &amp; there is lot of punctuations and space.</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So, I have started pre-processing</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3"/>
          <p:cNvSpPr/>
          <p:nvPr/>
        </p:nvSpPr>
        <p:spPr>
          <a:xfrm>
            <a:off x="1259632" y="1124744"/>
            <a:ext cx="6624736" cy="523220"/>
          </a:xfrm>
          <a:prstGeom prst="rect">
            <a:avLst/>
          </a:prstGeom>
        </p:spPr>
        <p:txBody>
          <a:bodyPr wrap="square">
            <a:spAutoFit/>
          </a:bodyPr>
          <a:lstStyle/>
          <a:p>
            <a:pPr algn="ctr"/>
            <a:r>
              <a:rPr lang="en-IN" sz="2800" b="1" u="sng" dirty="0" smtClean="0">
                <a:solidFill>
                  <a:srgbClr val="002060"/>
                </a:solidFill>
                <a:effectLst/>
                <a:latin typeface="Times New Roman" pitchFamily="18" charset="0"/>
                <a:ea typeface="Calibri" panose="020F0502020204030204" pitchFamily="34" charset="0"/>
                <a:cs typeface="Times New Roman" pitchFamily="18" charset="0"/>
              </a:rPr>
              <a:t>ANALYTICAL PROBLEM FRAMING</a:t>
            </a:r>
            <a:endParaRPr lang="en-IN" sz="2800" b="1" u="sng" dirty="0">
              <a:solidFill>
                <a:srgbClr val="002060"/>
              </a:solidFill>
              <a:latin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66CE4E1-76FF-4DF4-B294-96B3E19BC1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31640" y="1340768"/>
            <a:ext cx="7098645" cy="5250635"/>
          </a:xfrm>
          <a:prstGeom prst="rect">
            <a:avLst/>
          </a:prstGeom>
          <a:ln w="88900" cap="sq" cmpd="thickThin">
            <a:solidFill>
              <a:srgbClr val="00B05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xmlns="" id="{BCA4FBF5-CC9F-4D72-9931-0D9D6E6D5E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3568" y="188640"/>
            <a:ext cx="1728192" cy="825677"/>
          </a:xfrm>
          <a:prstGeom prst="rect">
            <a:avLst/>
          </a:prstGeom>
        </p:spPr>
      </p:pic>
    </p:spTree>
    <p:extLst>
      <p:ext uri="{BB962C8B-B14F-4D97-AF65-F5344CB8AC3E}">
        <p14:creationId xmlns:p14="http://schemas.microsoft.com/office/powerpoint/2010/main" xmlns="" val="3906149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9657A7-2EB2-4B5C-85AE-2C4652B4D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73873" y="1397701"/>
            <a:ext cx="7155800" cy="4595258"/>
          </a:xfrm>
          <a:prstGeom prst="rect">
            <a:avLst/>
          </a:prstGeom>
          <a:ln w="88900" cap="sq" cmpd="thickThin">
            <a:solidFill>
              <a:schemeClr val="accent3"/>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xmlns="" id="{738221A1-0291-4EF3-AF35-F4F3F845841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2562" y="260648"/>
            <a:ext cx="2145222" cy="1003535"/>
          </a:xfrm>
          <a:prstGeom prst="rect">
            <a:avLst/>
          </a:prstGeom>
        </p:spPr>
      </p:pic>
    </p:spTree>
    <p:extLst>
      <p:ext uri="{BB962C8B-B14F-4D97-AF65-F5344CB8AC3E}">
        <p14:creationId xmlns:p14="http://schemas.microsoft.com/office/powerpoint/2010/main" xmlns="" val="2083515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D5E4238-BE66-46BD-8393-15E26895D50D}"/>
              </a:ext>
            </a:extLst>
          </p:cNvPr>
          <p:cNvSpPr txBox="1"/>
          <p:nvPr/>
        </p:nvSpPr>
        <p:spPr>
          <a:xfrm>
            <a:off x="5973088" y="741290"/>
            <a:ext cx="2877454" cy="461665"/>
          </a:xfrm>
          <a:prstGeom prst="rect">
            <a:avLst/>
          </a:prstGeom>
          <a:noFill/>
        </p:spPr>
        <p:txBody>
          <a:bodyPr wrap="none" rtlCol="0">
            <a:spAutoFit/>
          </a:bodyPr>
          <a:lstStyle/>
          <a:p>
            <a:r>
              <a:rPr lang="en-IN" sz="2400" b="1" dirty="0">
                <a:solidFill>
                  <a:srgbClr val="7030A0"/>
                </a:solidFill>
              </a:rPr>
              <a:t>Multivariate Analysis</a:t>
            </a:r>
          </a:p>
        </p:txBody>
      </p:sp>
      <p:pic>
        <p:nvPicPr>
          <p:cNvPr id="4" name="Picture 3">
            <a:extLst>
              <a:ext uri="{FF2B5EF4-FFF2-40B4-BE49-F238E27FC236}">
                <a16:creationId xmlns:a16="http://schemas.microsoft.com/office/drawing/2014/main" xmlns="" id="{F5E73AF1-EF3C-407B-978B-97653E082C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8322" y="643649"/>
            <a:ext cx="5183954" cy="5570703"/>
          </a:xfrm>
          <a:prstGeom prst="rect">
            <a:avLst/>
          </a:prstGeom>
        </p:spPr>
      </p:pic>
      <p:sp>
        <p:nvSpPr>
          <p:cNvPr id="5" name="TextBox 4">
            <a:extLst>
              <a:ext uri="{FF2B5EF4-FFF2-40B4-BE49-F238E27FC236}">
                <a16:creationId xmlns:a16="http://schemas.microsoft.com/office/drawing/2014/main" xmlns="" id="{DEC3A991-5E09-4179-A2F4-8ADE3F958A37}"/>
              </a:ext>
            </a:extLst>
          </p:cNvPr>
          <p:cNvSpPr txBox="1"/>
          <p:nvPr/>
        </p:nvSpPr>
        <p:spPr>
          <a:xfrm>
            <a:off x="5872276" y="1500327"/>
            <a:ext cx="2783453" cy="1754326"/>
          </a:xfrm>
          <a:prstGeom prst="rect">
            <a:avLst/>
          </a:prstGeom>
          <a:noFill/>
        </p:spPr>
        <p:txBody>
          <a:bodyPr wrap="square" rtlCol="0">
            <a:spAutoFit/>
          </a:bodyPr>
          <a:lstStyle/>
          <a:p>
            <a:r>
              <a:rPr lang="en-US" dirty="0"/>
              <a:t>(x='_</a:t>
            </a:r>
            <a:r>
              <a:rPr lang="en-US" dirty="0" err="1"/>
              <a:t>Which_city_do_you_shop_online_from</a:t>
            </a:r>
            <a:r>
              <a:rPr lang="en-US" dirty="0"/>
              <a:t>’</a:t>
            </a:r>
          </a:p>
          <a:p>
            <a:r>
              <a:rPr lang="en-US" dirty="0"/>
              <a:t>y='_</a:t>
            </a:r>
            <a:r>
              <a:rPr lang="en-US" dirty="0" err="1"/>
              <a:t>Getting_value_for_money_spent</a:t>
            </a:r>
            <a:r>
              <a:rPr lang="en-US" dirty="0"/>
              <a:t>’</a:t>
            </a:r>
          </a:p>
          <a:p>
            <a:r>
              <a:rPr lang="en-IN" dirty="0"/>
              <a:t>hue='</a:t>
            </a:r>
            <a:r>
              <a:rPr lang="en-IN" dirty="0" err="1"/>
              <a:t>Gender_of_respondent</a:t>
            </a:r>
            <a:r>
              <a:rPr lang="en-IN" dirty="0"/>
              <a:t>'</a:t>
            </a:r>
          </a:p>
        </p:txBody>
      </p:sp>
      <p:pic>
        <p:nvPicPr>
          <p:cNvPr id="6" name="Picture 5">
            <a:extLst>
              <a:ext uri="{FF2B5EF4-FFF2-40B4-BE49-F238E27FC236}">
                <a16:creationId xmlns:a16="http://schemas.microsoft.com/office/drawing/2014/main" xmlns="" id="{4B67180D-BBB1-43DC-A800-1DF2A87A835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588224" y="5301208"/>
            <a:ext cx="1923489" cy="1345192"/>
          </a:xfrm>
          <a:prstGeom prst="rect">
            <a:avLst/>
          </a:prstGeom>
        </p:spPr>
      </p:pic>
    </p:spTree>
    <p:extLst>
      <p:ext uri="{BB962C8B-B14F-4D97-AF65-F5344CB8AC3E}">
        <p14:creationId xmlns:p14="http://schemas.microsoft.com/office/powerpoint/2010/main" xmlns="" val="3300883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D9C69DD-70AC-4123-B1C7-29D7BB5BE1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16992" y="967527"/>
            <a:ext cx="4486664" cy="4922947"/>
          </a:xfrm>
          <a:prstGeom prst="rect">
            <a:avLst/>
          </a:prstGeom>
        </p:spPr>
      </p:pic>
      <p:sp>
        <p:nvSpPr>
          <p:cNvPr id="6" name="TextBox 5">
            <a:extLst>
              <a:ext uri="{FF2B5EF4-FFF2-40B4-BE49-F238E27FC236}">
                <a16:creationId xmlns:a16="http://schemas.microsoft.com/office/drawing/2014/main" xmlns="" id="{4E130E9A-E6C5-4130-92D8-F6A30E1DFF42}"/>
              </a:ext>
            </a:extLst>
          </p:cNvPr>
          <p:cNvSpPr txBox="1"/>
          <p:nvPr/>
        </p:nvSpPr>
        <p:spPr>
          <a:xfrm>
            <a:off x="5552983" y="1225119"/>
            <a:ext cx="3129379" cy="1754326"/>
          </a:xfrm>
          <a:prstGeom prst="rect">
            <a:avLst/>
          </a:prstGeom>
          <a:noFill/>
        </p:spPr>
        <p:txBody>
          <a:bodyPr wrap="square" rtlCol="0">
            <a:spAutoFit/>
          </a:bodyPr>
          <a:lstStyle/>
          <a:p>
            <a:r>
              <a:rPr lang="en-US" dirty="0"/>
              <a:t>x='</a:t>
            </a:r>
            <a:r>
              <a:rPr lang="en-US" dirty="0" err="1"/>
              <a:t>Easy_to_use_website_or_application</a:t>
            </a:r>
            <a:r>
              <a:rPr lang="en-US" dirty="0"/>
              <a:t>’</a:t>
            </a:r>
          </a:p>
          <a:p>
            <a:r>
              <a:rPr lang="en-US" dirty="0"/>
              <a:t>y='_</a:t>
            </a:r>
            <a:r>
              <a:rPr lang="en-US" dirty="0" err="1"/>
              <a:t>Shopping_on_the_website_helps_you_fulfill_certain_roles</a:t>
            </a:r>
            <a:r>
              <a:rPr lang="en-US" dirty="0"/>
              <a:t>’</a:t>
            </a:r>
          </a:p>
          <a:p>
            <a:r>
              <a:rPr lang="en-IN" dirty="0"/>
              <a:t>hue='</a:t>
            </a:r>
            <a:r>
              <a:rPr lang="en-IN" dirty="0" err="1"/>
              <a:t>Gender_of_respondent</a:t>
            </a:r>
            <a:r>
              <a:rPr lang="en-IN" dirty="0"/>
              <a:t>'</a:t>
            </a:r>
          </a:p>
        </p:txBody>
      </p:sp>
      <p:pic>
        <p:nvPicPr>
          <p:cNvPr id="4" name="Picture 3">
            <a:extLst>
              <a:ext uri="{FF2B5EF4-FFF2-40B4-BE49-F238E27FC236}">
                <a16:creationId xmlns:a16="http://schemas.microsoft.com/office/drawing/2014/main" xmlns="" id="{E4F16497-AD92-4114-B999-B4DAD61A9B7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76256" y="5585647"/>
            <a:ext cx="1777753" cy="939697"/>
          </a:xfrm>
          <a:prstGeom prst="rect">
            <a:avLst/>
          </a:prstGeom>
        </p:spPr>
      </p:pic>
    </p:spTree>
    <p:extLst>
      <p:ext uri="{BB962C8B-B14F-4D97-AF65-F5344CB8AC3E}">
        <p14:creationId xmlns:p14="http://schemas.microsoft.com/office/powerpoint/2010/main" xmlns="" val="1800218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7F85A24-01FB-4E38-9995-FC5A144663B2}"/>
              </a:ext>
            </a:extLst>
          </p:cNvPr>
          <p:cNvSpPr txBox="1"/>
          <p:nvPr/>
        </p:nvSpPr>
        <p:spPr>
          <a:xfrm>
            <a:off x="2771800" y="980728"/>
            <a:ext cx="5239319" cy="646331"/>
          </a:xfrm>
          <a:prstGeom prst="rect">
            <a:avLst/>
          </a:prstGeom>
          <a:noFill/>
        </p:spPr>
        <p:txBody>
          <a:bodyPr wrap="none" rtlCol="0">
            <a:spAutoFit/>
          </a:bodyPr>
          <a:lstStyle/>
          <a:p>
            <a:r>
              <a:rPr lang="en-IN" sz="3600" b="1" u="sng" dirty="0">
                <a:solidFill>
                  <a:srgbClr val="7030A0"/>
                </a:solidFill>
                <a:latin typeface="Arial Black" pitchFamily="34" charset="0"/>
              </a:rPr>
              <a:t>Checking Skewness</a:t>
            </a:r>
          </a:p>
        </p:txBody>
      </p:sp>
      <p:pic>
        <p:nvPicPr>
          <p:cNvPr id="6" name="Picture 5">
            <a:extLst>
              <a:ext uri="{FF2B5EF4-FFF2-40B4-BE49-F238E27FC236}">
                <a16:creationId xmlns:a16="http://schemas.microsoft.com/office/drawing/2014/main" xmlns="" id="{A62729A3-E908-4AD3-B2E3-6DB986C01CD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55576" y="2204864"/>
            <a:ext cx="2274767" cy="3825572"/>
          </a:xfrm>
          <a:prstGeom prst="rect">
            <a:avLst/>
          </a:prstGeom>
          <a:effectLst>
            <a:glow rad="63500">
              <a:schemeClr val="accent2">
                <a:satMod val="175000"/>
                <a:alpha val="40000"/>
              </a:schemeClr>
            </a:glow>
          </a:effectLst>
        </p:spPr>
      </p:pic>
      <p:pic>
        <p:nvPicPr>
          <p:cNvPr id="8" name="Picture 7">
            <a:extLst>
              <a:ext uri="{FF2B5EF4-FFF2-40B4-BE49-F238E27FC236}">
                <a16:creationId xmlns:a16="http://schemas.microsoft.com/office/drawing/2014/main" xmlns="" id="{5604858F-CBFD-4181-AD4D-B3B8552AE8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563888" y="2204864"/>
            <a:ext cx="2171888" cy="3901778"/>
          </a:xfrm>
          <a:prstGeom prst="rect">
            <a:avLst/>
          </a:prstGeom>
          <a:effectLst>
            <a:glow rad="63500">
              <a:schemeClr val="accent5">
                <a:satMod val="175000"/>
                <a:alpha val="40000"/>
              </a:schemeClr>
            </a:glow>
          </a:effectLst>
        </p:spPr>
      </p:pic>
      <p:pic>
        <p:nvPicPr>
          <p:cNvPr id="10" name="Picture 9">
            <a:extLst>
              <a:ext uri="{FF2B5EF4-FFF2-40B4-BE49-F238E27FC236}">
                <a16:creationId xmlns:a16="http://schemas.microsoft.com/office/drawing/2014/main" xmlns="" id="{22C231F8-FE31-421C-88C0-12B7C36D0B3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084168" y="2204864"/>
            <a:ext cx="2371931" cy="3833192"/>
          </a:xfrm>
          <a:prstGeom prst="rect">
            <a:avLst/>
          </a:prstGeom>
          <a:effectLst>
            <a:glow rad="63500">
              <a:schemeClr val="accent6">
                <a:satMod val="175000"/>
                <a:alpha val="40000"/>
              </a:schemeClr>
            </a:glow>
          </a:effectLst>
        </p:spPr>
      </p:pic>
      <p:pic>
        <p:nvPicPr>
          <p:cNvPr id="7" name="Picture 6">
            <a:extLst>
              <a:ext uri="{FF2B5EF4-FFF2-40B4-BE49-F238E27FC236}">
                <a16:creationId xmlns:a16="http://schemas.microsoft.com/office/drawing/2014/main" xmlns="" id="{12549F52-2F67-4FD0-B865-1E1A9CB6995F}"/>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55576" y="332656"/>
            <a:ext cx="1929198" cy="936104"/>
          </a:xfrm>
          <a:prstGeom prst="rect">
            <a:avLst/>
          </a:prstGeom>
        </p:spPr>
      </p:pic>
    </p:spTree>
    <p:extLst>
      <p:ext uri="{BB962C8B-B14F-4D97-AF65-F5344CB8AC3E}">
        <p14:creationId xmlns:p14="http://schemas.microsoft.com/office/powerpoint/2010/main" xmlns="" val="2173501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2C0500A-86F0-4D79-A202-C7C901B0BDC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50486" y="1541512"/>
            <a:ext cx="2143311" cy="3917019"/>
          </a:xfrm>
          <a:prstGeom prst="rect">
            <a:avLst/>
          </a:prstGeom>
        </p:spPr>
      </p:pic>
      <p:pic>
        <p:nvPicPr>
          <p:cNvPr id="5" name="Picture 4">
            <a:extLst>
              <a:ext uri="{FF2B5EF4-FFF2-40B4-BE49-F238E27FC236}">
                <a16:creationId xmlns:a16="http://schemas.microsoft.com/office/drawing/2014/main" xmlns="" id="{F8BCA38D-B902-4813-AAB0-26D19EBF0B1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382441" y="1541511"/>
            <a:ext cx="2086156" cy="3878916"/>
          </a:xfrm>
          <a:prstGeom prst="rect">
            <a:avLst/>
          </a:prstGeom>
        </p:spPr>
      </p:pic>
      <p:pic>
        <p:nvPicPr>
          <p:cNvPr id="7" name="Picture 6">
            <a:extLst>
              <a:ext uri="{FF2B5EF4-FFF2-40B4-BE49-F238E27FC236}">
                <a16:creationId xmlns:a16="http://schemas.microsoft.com/office/drawing/2014/main" xmlns="" id="{C0EBB16F-B481-4A93-B317-0357CB8B14E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858250" y="1556753"/>
            <a:ext cx="2234759" cy="3863675"/>
          </a:xfrm>
          <a:prstGeom prst="rect">
            <a:avLst/>
          </a:prstGeom>
        </p:spPr>
      </p:pic>
      <p:pic>
        <p:nvPicPr>
          <p:cNvPr id="6" name="Picture 5">
            <a:extLst>
              <a:ext uri="{FF2B5EF4-FFF2-40B4-BE49-F238E27FC236}">
                <a16:creationId xmlns:a16="http://schemas.microsoft.com/office/drawing/2014/main" xmlns="" id="{AE6D5A05-3BD8-4866-85F0-115F42C3D80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82562" y="332656"/>
            <a:ext cx="1857190" cy="931527"/>
          </a:xfrm>
          <a:prstGeom prst="rect">
            <a:avLst/>
          </a:prstGeom>
        </p:spPr>
      </p:pic>
    </p:spTree>
    <p:extLst>
      <p:ext uri="{BB962C8B-B14F-4D97-AF65-F5344CB8AC3E}">
        <p14:creationId xmlns:p14="http://schemas.microsoft.com/office/powerpoint/2010/main" xmlns="" val="3327463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DEB7633-DEE8-47DF-A359-8916B0F17D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67368" y="1438829"/>
            <a:ext cx="2469094" cy="3856054"/>
          </a:xfrm>
          <a:prstGeom prst="rect">
            <a:avLst/>
          </a:prstGeom>
        </p:spPr>
      </p:pic>
      <p:pic>
        <p:nvPicPr>
          <p:cNvPr id="5" name="Picture 4">
            <a:extLst>
              <a:ext uri="{FF2B5EF4-FFF2-40B4-BE49-F238E27FC236}">
                <a16:creationId xmlns:a16="http://schemas.microsoft.com/office/drawing/2014/main" xmlns="" id="{87824EF8-7A7B-4AB8-8CA3-D63B67CA598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440332" y="1446451"/>
            <a:ext cx="2263337" cy="3848433"/>
          </a:xfrm>
          <a:prstGeom prst="rect">
            <a:avLst/>
          </a:prstGeom>
        </p:spPr>
      </p:pic>
      <p:pic>
        <p:nvPicPr>
          <p:cNvPr id="7" name="Picture 6">
            <a:extLst>
              <a:ext uri="{FF2B5EF4-FFF2-40B4-BE49-F238E27FC236}">
                <a16:creationId xmlns:a16="http://schemas.microsoft.com/office/drawing/2014/main" xmlns="" id="{BEB5E2FD-B4F9-4DB2-979C-FBA73E8AC73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71204" y="1438830"/>
            <a:ext cx="2554826" cy="3962743"/>
          </a:xfrm>
          <a:prstGeom prst="rect">
            <a:avLst/>
          </a:prstGeom>
        </p:spPr>
      </p:pic>
      <p:pic>
        <p:nvPicPr>
          <p:cNvPr id="6" name="Picture 5">
            <a:extLst>
              <a:ext uri="{FF2B5EF4-FFF2-40B4-BE49-F238E27FC236}">
                <a16:creationId xmlns:a16="http://schemas.microsoft.com/office/drawing/2014/main" xmlns="" id="{00F4B531-6B0D-4494-BC71-5A51C552717B}"/>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82562" y="260648"/>
            <a:ext cx="2289238" cy="1003535"/>
          </a:xfrm>
          <a:prstGeom prst="rect">
            <a:avLst/>
          </a:prstGeom>
        </p:spPr>
      </p:pic>
    </p:spTree>
    <p:extLst>
      <p:ext uri="{BB962C8B-B14F-4D97-AF65-F5344CB8AC3E}">
        <p14:creationId xmlns:p14="http://schemas.microsoft.com/office/powerpoint/2010/main" xmlns="" val="712422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00A495F-C6C9-4125-AC77-E09625A1A0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93235" y="1455250"/>
            <a:ext cx="2217612" cy="3894157"/>
          </a:xfrm>
          <a:prstGeom prst="rect">
            <a:avLst/>
          </a:prstGeom>
        </p:spPr>
      </p:pic>
      <p:pic>
        <p:nvPicPr>
          <p:cNvPr id="5" name="Picture 4">
            <a:extLst>
              <a:ext uri="{FF2B5EF4-FFF2-40B4-BE49-F238E27FC236}">
                <a16:creationId xmlns:a16="http://schemas.microsoft.com/office/drawing/2014/main" xmlns="" id="{AFE4B55F-21A4-41C3-BB3E-BEBD549CA89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468910" y="1508594"/>
            <a:ext cx="2206181" cy="3840813"/>
          </a:xfrm>
          <a:prstGeom prst="rect">
            <a:avLst/>
          </a:prstGeom>
        </p:spPr>
      </p:pic>
      <p:pic>
        <p:nvPicPr>
          <p:cNvPr id="7" name="Picture 6">
            <a:extLst>
              <a:ext uri="{FF2B5EF4-FFF2-40B4-BE49-F238E27FC236}">
                <a16:creationId xmlns:a16="http://schemas.microsoft.com/office/drawing/2014/main" xmlns="" id="{B0752D4E-3E3A-4DA4-9585-184FB3E06E3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50287" y="1508593"/>
            <a:ext cx="2543396" cy="3878916"/>
          </a:xfrm>
          <a:prstGeom prst="rect">
            <a:avLst/>
          </a:prstGeom>
        </p:spPr>
      </p:pic>
      <p:pic>
        <p:nvPicPr>
          <p:cNvPr id="6" name="Picture 5">
            <a:extLst>
              <a:ext uri="{FF2B5EF4-FFF2-40B4-BE49-F238E27FC236}">
                <a16:creationId xmlns:a16="http://schemas.microsoft.com/office/drawing/2014/main" xmlns="" id="{983BCDA9-09DF-4140-9D1B-961BF44D88A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82562" y="260648"/>
            <a:ext cx="2001206" cy="1003535"/>
          </a:xfrm>
          <a:prstGeom prst="rect">
            <a:avLst/>
          </a:prstGeom>
        </p:spPr>
      </p:pic>
    </p:spTree>
    <p:extLst>
      <p:ext uri="{BB962C8B-B14F-4D97-AF65-F5344CB8AC3E}">
        <p14:creationId xmlns:p14="http://schemas.microsoft.com/office/powerpoint/2010/main" xmlns="" val="2446017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05A298B-9555-4E59-A42B-9B70413669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8726" y="1951220"/>
            <a:ext cx="2120449" cy="3825572"/>
          </a:xfrm>
          <a:prstGeom prst="rect">
            <a:avLst/>
          </a:prstGeom>
        </p:spPr>
      </p:pic>
      <p:pic>
        <p:nvPicPr>
          <p:cNvPr id="5" name="Picture 4">
            <a:extLst>
              <a:ext uri="{FF2B5EF4-FFF2-40B4-BE49-F238E27FC236}">
                <a16:creationId xmlns:a16="http://schemas.microsoft.com/office/drawing/2014/main" xmlns="" id="{63C5C119-4B47-4582-8B0B-70DCD5240C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75879" y="1951220"/>
            <a:ext cx="2126165" cy="3878916"/>
          </a:xfrm>
          <a:prstGeom prst="rect">
            <a:avLst/>
          </a:prstGeom>
        </p:spPr>
      </p:pic>
      <p:pic>
        <p:nvPicPr>
          <p:cNvPr id="7" name="Picture 6">
            <a:extLst>
              <a:ext uri="{FF2B5EF4-FFF2-40B4-BE49-F238E27FC236}">
                <a16:creationId xmlns:a16="http://schemas.microsoft.com/office/drawing/2014/main" xmlns="" id="{D636FC74-718F-4A9E-9F4D-435D3904A7E0}"/>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08748" y="1951220"/>
            <a:ext cx="2371931" cy="3909399"/>
          </a:xfrm>
          <a:prstGeom prst="rect">
            <a:avLst/>
          </a:prstGeom>
        </p:spPr>
      </p:pic>
      <p:pic>
        <p:nvPicPr>
          <p:cNvPr id="6" name="Picture 5">
            <a:extLst>
              <a:ext uri="{FF2B5EF4-FFF2-40B4-BE49-F238E27FC236}">
                <a16:creationId xmlns:a16="http://schemas.microsoft.com/office/drawing/2014/main" xmlns="" id="{932E3CBC-ABFD-4A92-AAA8-FD6A7403E05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82562" y="654530"/>
            <a:ext cx="2361246" cy="758246"/>
          </a:xfrm>
          <a:prstGeom prst="rect">
            <a:avLst/>
          </a:prstGeom>
        </p:spPr>
      </p:pic>
    </p:spTree>
    <p:extLst>
      <p:ext uri="{BB962C8B-B14F-4D97-AF65-F5344CB8AC3E}">
        <p14:creationId xmlns:p14="http://schemas.microsoft.com/office/powerpoint/2010/main" xmlns="" val="734773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BCF4A17-AAC8-48D5-8D57-5B0E808F0FA8}"/>
              </a:ext>
            </a:extLst>
          </p:cNvPr>
          <p:cNvSpPr txBox="1"/>
          <p:nvPr/>
        </p:nvSpPr>
        <p:spPr>
          <a:xfrm>
            <a:off x="611560" y="1052736"/>
            <a:ext cx="6010684" cy="1410643"/>
          </a:xfrm>
          <a:prstGeom prst="rect">
            <a:avLst/>
          </a:prstGeom>
          <a:noFill/>
        </p:spPr>
        <p:txBody>
          <a:bodyPr wrap="none" rtlCol="0">
            <a:spAutoFit/>
          </a:bodyPr>
          <a:lstStyle/>
          <a:p>
            <a:pPr fontAlgn="base">
              <a:lnSpc>
                <a:spcPts val="1935"/>
              </a:lnSpc>
            </a:pPr>
            <a:r>
              <a:rPr lang="en-IN" sz="2400" b="1" u="sng" dirty="0">
                <a:solidFill>
                  <a:srgbClr val="C00000"/>
                </a:solidFill>
                <a:effectLst/>
                <a:latin typeface="Arial Black" pitchFamily="34" charset="0"/>
                <a:ea typeface="Times New Roman" panose="02020603050405020304" pitchFamily="18" charset="0"/>
              </a:rPr>
              <a:t>Converted into Numerical </a:t>
            </a:r>
            <a:r>
              <a:rPr lang="en-IN" sz="2400" b="1" u="sng" dirty="0" smtClean="0">
                <a:solidFill>
                  <a:srgbClr val="C00000"/>
                </a:solidFill>
                <a:effectLst/>
                <a:latin typeface="Arial Black" pitchFamily="34" charset="0"/>
                <a:ea typeface="Times New Roman" panose="02020603050405020304" pitchFamily="18" charset="0"/>
              </a:rPr>
              <a:t>columns</a:t>
            </a:r>
          </a:p>
          <a:p>
            <a:pPr fontAlgn="base">
              <a:lnSpc>
                <a:spcPts val="1935"/>
              </a:lnSpc>
            </a:pPr>
            <a:endParaRPr lang="en-IN" sz="1800" dirty="0">
              <a:effectLst/>
              <a:latin typeface="Times New Roman" panose="02020603050405020304" pitchFamily="18" charset="0"/>
              <a:ea typeface="Times New Roman" panose="02020603050405020304" pitchFamily="18" charset="0"/>
            </a:endParaRPr>
          </a:p>
          <a:p>
            <a:r>
              <a:rPr lang="en-US" dirty="0" smtClean="0"/>
              <a:t>I have around 25 columns are categorical column </a:t>
            </a:r>
          </a:p>
          <a:p>
            <a:r>
              <a:rPr lang="en-US" dirty="0" smtClean="0"/>
              <a:t>than </a:t>
            </a:r>
            <a:r>
              <a:rPr lang="en-US" dirty="0" smtClean="0"/>
              <a:t>convert into numerical column.</a:t>
            </a:r>
          </a:p>
          <a:p>
            <a:r>
              <a:rPr lang="en-US" dirty="0" smtClean="0"/>
              <a:t> </a:t>
            </a:r>
            <a:endParaRPr lang="en-US" dirty="0"/>
          </a:p>
        </p:txBody>
      </p:sp>
      <p:sp>
        <p:nvSpPr>
          <p:cNvPr id="5" name="TextBox 4">
            <a:extLst>
              <a:ext uri="{FF2B5EF4-FFF2-40B4-BE49-F238E27FC236}">
                <a16:creationId xmlns:a16="http://schemas.microsoft.com/office/drawing/2014/main" xmlns="" id="{BC641F8F-68F0-4CB4-831B-475FFCAB06F2}"/>
              </a:ext>
            </a:extLst>
          </p:cNvPr>
          <p:cNvSpPr txBox="1"/>
          <p:nvPr/>
        </p:nvSpPr>
        <p:spPr>
          <a:xfrm>
            <a:off x="755576" y="2636912"/>
            <a:ext cx="4713150" cy="1687641"/>
          </a:xfrm>
          <a:prstGeom prst="rect">
            <a:avLst/>
          </a:prstGeom>
          <a:noFill/>
        </p:spPr>
        <p:txBody>
          <a:bodyPr wrap="none" rtlCol="0">
            <a:spAutoFit/>
          </a:bodyPr>
          <a:lstStyle/>
          <a:p>
            <a:pPr fontAlgn="base">
              <a:lnSpc>
                <a:spcPts val="1935"/>
              </a:lnSpc>
            </a:pPr>
            <a:r>
              <a:rPr lang="en-IN" sz="2400" b="1" u="sng" dirty="0">
                <a:solidFill>
                  <a:srgbClr val="C00000"/>
                </a:solidFill>
                <a:effectLst/>
                <a:latin typeface="Arial Black" pitchFamily="34" charset="0"/>
                <a:ea typeface="Times New Roman" panose="02020603050405020304" pitchFamily="18" charset="0"/>
              </a:rPr>
              <a:t>Checking </a:t>
            </a:r>
            <a:r>
              <a:rPr lang="en-IN" sz="2400" b="1" u="sng" dirty="0" smtClean="0">
                <a:solidFill>
                  <a:srgbClr val="C00000"/>
                </a:solidFill>
                <a:effectLst/>
                <a:latin typeface="Arial Black" pitchFamily="34" charset="0"/>
                <a:ea typeface="Times New Roman" panose="02020603050405020304" pitchFamily="18" charset="0"/>
              </a:rPr>
              <a:t>Outliers</a:t>
            </a:r>
          </a:p>
          <a:p>
            <a:pPr fontAlgn="base">
              <a:lnSpc>
                <a:spcPts val="1935"/>
              </a:lnSpc>
            </a:pPr>
            <a:endParaRPr lang="en-IN" sz="1800" dirty="0">
              <a:effectLst/>
              <a:latin typeface="Times New Roman" panose="02020603050405020304" pitchFamily="18" charset="0"/>
              <a:ea typeface="Times New Roman" panose="02020603050405020304" pitchFamily="18" charset="0"/>
            </a:endParaRPr>
          </a:p>
          <a:p>
            <a:r>
              <a:rPr lang="en-US" dirty="0" smtClean="0"/>
              <a:t>Now I have checked the outliers of few columns </a:t>
            </a:r>
            <a:endParaRPr lang="en-US" dirty="0" smtClean="0"/>
          </a:p>
          <a:p>
            <a:r>
              <a:rPr lang="en-US" dirty="0" smtClean="0"/>
              <a:t>using </a:t>
            </a:r>
            <a:r>
              <a:rPr lang="en-US" dirty="0" smtClean="0"/>
              <a:t>box plot and I found that outliers are </a:t>
            </a:r>
            <a:endParaRPr lang="en-US" dirty="0" smtClean="0"/>
          </a:p>
          <a:p>
            <a:r>
              <a:rPr lang="en-US" dirty="0" smtClean="0"/>
              <a:t>present </a:t>
            </a:r>
            <a:r>
              <a:rPr lang="en-US" dirty="0" smtClean="0"/>
              <a:t>in the dataset.</a:t>
            </a:r>
          </a:p>
          <a:p>
            <a:r>
              <a:rPr lang="en-US" dirty="0" smtClean="0"/>
              <a:t> </a:t>
            </a:r>
            <a:endParaRPr lang="en-US" dirty="0"/>
          </a:p>
        </p:txBody>
      </p:sp>
      <p:sp>
        <p:nvSpPr>
          <p:cNvPr id="6" name="TextBox 5">
            <a:extLst>
              <a:ext uri="{FF2B5EF4-FFF2-40B4-BE49-F238E27FC236}">
                <a16:creationId xmlns:a16="http://schemas.microsoft.com/office/drawing/2014/main" xmlns="" id="{63BBF62B-78EC-4923-BBE9-287AE5480BC3}"/>
              </a:ext>
            </a:extLst>
          </p:cNvPr>
          <p:cNvSpPr txBox="1"/>
          <p:nvPr/>
        </p:nvSpPr>
        <p:spPr>
          <a:xfrm>
            <a:off x="755576" y="4509120"/>
            <a:ext cx="5339923" cy="823302"/>
          </a:xfrm>
          <a:prstGeom prst="rect">
            <a:avLst/>
          </a:prstGeom>
          <a:noFill/>
        </p:spPr>
        <p:txBody>
          <a:bodyPr wrap="none" rtlCol="0">
            <a:spAutoFit/>
          </a:bodyPr>
          <a:lstStyle/>
          <a:p>
            <a:pPr fontAlgn="base">
              <a:lnSpc>
                <a:spcPts val="1935"/>
              </a:lnSpc>
            </a:pPr>
            <a:r>
              <a:rPr lang="en-IN" sz="2400" b="1" u="sng" dirty="0">
                <a:solidFill>
                  <a:srgbClr val="C00000"/>
                </a:solidFill>
                <a:effectLst/>
                <a:latin typeface="Arial Black" pitchFamily="34" charset="0"/>
                <a:ea typeface="Times New Roman" panose="02020603050405020304" pitchFamily="18" charset="0"/>
              </a:rPr>
              <a:t>Treating </a:t>
            </a:r>
            <a:r>
              <a:rPr lang="en-IN" sz="2400" b="1" u="sng" dirty="0" smtClean="0">
                <a:solidFill>
                  <a:srgbClr val="C00000"/>
                </a:solidFill>
                <a:effectLst/>
                <a:latin typeface="Arial Black" pitchFamily="34" charset="0"/>
                <a:ea typeface="Times New Roman" panose="02020603050405020304" pitchFamily="18" charset="0"/>
              </a:rPr>
              <a:t>Outliers</a:t>
            </a:r>
          </a:p>
          <a:p>
            <a:pPr fontAlgn="base">
              <a:lnSpc>
                <a:spcPts val="1935"/>
              </a:lnSpc>
            </a:pPr>
            <a:endParaRPr lang="en-IN" sz="1800" dirty="0">
              <a:effectLst/>
              <a:latin typeface="Times New Roman" panose="02020603050405020304" pitchFamily="18" charset="0"/>
              <a:ea typeface="Times New Roman" panose="02020603050405020304" pitchFamily="18" charset="0"/>
            </a:endParaRPr>
          </a:p>
          <a:p>
            <a:pPr fontAlgn="base">
              <a:lnSpc>
                <a:spcPts val="1935"/>
              </a:lnSpc>
            </a:pPr>
            <a:r>
              <a:rPr lang="en-IN" sz="1800" dirty="0">
                <a:solidFill>
                  <a:srgbClr val="000000"/>
                </a:solidFill>
                <a:effectLst/>
                <a:latin typeface="Arial" panose="020B0604020202020204" pitchFamily="34" charset="0"/>
                <a:ea typeface="Times New Roman" panose="02020603050405020304" pitchFamily="18" charset="0"/>
              </a:rPr>
              <a:t>Here I have treated the outliers using IQR method </a:t>
            </a:r>
            <a:endParaRPr lang="en-IN"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xmlns="" id="{4670D583-7556-4996-8933-6EDD24C6DE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948264" y="5157192"/>
            <a:ext cx="1723932" cy="992025"/>
          </a:xfrm>
          <a:prstGeom prst="rect">
            <a:avLst/>
          </a:prstGeom>
        </p:spPr>
      </p:pic>
    </p:spTree>
    <p:extLst>
      <p:ext uri="{BB962C8B-B14F-4D97-AF65-F5344CB8AC3E}">
        <p14:creationId xmlns:p14="http://schemas.microsoft.com/office/powerpoint/2010/main" xmlns="" val="164881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76F3B25-F0BA-46F3-8C50-AD779F62ACA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5536" y="1556792"/>
            <a:ext cx="5544616" cy="4494251"/>
          </a:xfrm>
          <a:prstGeom prst="rect">
            <a:avLst/>
          </a:prstGeom>
        </p:spPr>
      </p:pic>
      <p:sp>
        <p:nvSpPr>
          <p:cNvPr id="3" name="Rectangle 2"/>
          <p:cNvSpPr/>
          <p:nvPr/>
        </p:nvSpPr>
        <p:spPr>
          <a:xfrm>
            <a:off x="6084168" y="2564905"/>
            <a:ext cx="2880320" cy="1477328"/>
          </a:xfrm>
          <a:prstGeom prst="rect">
            <a:avLst/>
          </a:prstGeom>
        </p:spPr>
        <p:txBody>
          <a:bodyPr wrap="square">
            <a:spAutoFit/>
          </a:bodyPr>
          <a:lstStyle/>
          <a:p>
            <a:r>
              <a:rPr lang="en-IN" dirty="0" smtClean="0">
                <a:solidFill>
                  <a:srgbClr val="FF0000"/>
                </a:solidFill>
              </a:rPr>
              <a:t>Here we can find that columns  are inappropriate way there is lots of punctuations present in the dataset</a:t>
            </a:r>
            <a:endParaRPr lang="en-IN" dirty="0">
              <a:solidFill>
                <a:srgbClr val="FF0000"/>
              </a:solidFill>
            </a:endParaRPr>
          </a:p>
        </p:txBody>
      </p:sp>
      <p:sp>
        <p:nvSpPr>
          <p:cNvPr id="4" name="Rectangle 3"/>
          <p:cNvSpPr/>
          <p:nvPr/>
        </p:nvSpPr>
        <p:spPr>
          <a:xfrm>
            <a:off x="2843808" y="620688"/>
            <a:ext cx="4536504" cy="523220"/>
          </a:xfrm>
          <a:prstGeom prst="rect">
            <a:avLst/>
          </a:prstGeom>
        </p:spPr>
        <p:txBody>
          <a:bodyPr wrap="square">
            <a:spAutoFit/>
          </a:bodyPr>
          <a:lstStyle/>
          <a:p>
            <a:r>
              <a:rPr lang="en-IN" sz="2800" u="sng" dirty="0" smtClean="0">
                <a:solidFill>
                  <a:srgbClr val="0070C0"/>
                </a:solidFill>
                <a:latin typeface="Arial Black" pitchFamily="34" charset="0"/>
                <a:cs typeface="Times New Roman" pitchFamily="18" charset="0"/>
              </a:rPr>
              <a:t>Data Pre-processing</a:t>
            </a:r>
            <a:endParaRPr lang="en-IN" sz="2800" u="sng" dirty="0">
              <a:solidFill>
                <a:srgbClr val="0070C0"/>
              </a:solidFill>
              <a:latin typeface="Arial Black" pitchFamily="34" charset="0"/>
              <a:cs typeface="Times New Roman" pitchFamily="18" charset="0"/>
            </a:endParaRPr>
          </a:p>
        </p:txBody>
      </p:sp>
      <p:pic>
        <p:nvPicPr>
          <p:cNvPr id="5" name="Picture 4">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79512" y="476672"/>
            <a:ext cx="2225612" cy="75790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A71DA50-02AB-45A8-B7C7-CCCB16236AB3}"/>
              </a:ext>
            </a:extLst>
          </p:cNvPr>
          <p:cNvSpPr txBox="1"/>
          <p:nvPr/>
        </p:nvSpPr>
        <p:spPr>
          <a:xfrm>
            <a:off x="2411760" y="692696"/>
            <a:ext cx="4021807" cy="707886"/>
          </a:xfrm>
          <a:prstGeom prst="rect">
            <a:avLst/>
          </a:prstGeom>
          <a:noFill/>
        </p:spPr>
        <p:txBody>
          <a:bodyPr wrap="none" rtlCol="0">
            <a:spAutoFit/>
          </a:bodyPr>
          <a:lstStyle/>
          <a:p>
            <a:r>
              <a:rPr lang="en-IN" sz="4000" b="1" u="sng" dirty="0" smtClean="0">
                <a:solidFill>
                  <a:srgbClr val="002060"/>
                </a:solidFill>
                <a:latin typeface="Arial Black" pitchFamily="34" charset="0"/>
              </a:rPr>
              <a:t>CONCLUSION</a:t>
            </a:r>
            <a:endParaRPr lang="en-IN" sz="4000" b="1" u="sng" dirty="0">
              <a:solidFill>
                <a:srgbClr val="002060"/>
              </a:solidFill>
              <a:latin typeface="Arial Black" pitchFamily="34" charset="0"/>
            </a:endParaRPr>
          </a:p>
        </p:txBody>
      </p:sp>
      <p:sp>
        <p:nvSpPr>
          <p:cNvPr id="3" name="TextBox 2">
            <a:extLst>
              <a:ext uri="{FF2B5EF4-FFF2-40B4-BE49-F238E27FC236}">
                <a16:creationId xmlns:a16="http://schemas.microsoft.com/office/drawing/2014/main" xmlns="" id="{FBEBDE4E-E47D-4144-B94B-DCA866B98B7D}"/>
              </a:ext>
            </a:extLst>
          </p:cNvPr>
          <p:cNvSpPr txBox="1"/>
          <p:nvPr/>
        </p:nvSpPr>
        <p:spPr>
          <a:xfrm>
            <a:off x="179512" y="1628800"/>
            <a:ext cx="8784976" cy="4301177"/>
          </a:xfrm>
          <a:prstGeom prst="rect">
            <a:avLst/>
          </a:prstGeom>
          <a:noFill/>
        </p:spPr>
        <p:txBody>
          <a:bodyPr wrap="square" rtlCol="0">
            <a:spAutoFit/>
          </a:bodyPr>
          <a:lstStyle/>
          <a:p>
            <a:pPr algn="just" fontAlgn="base">
              <a:lnSpc>
                <a:spcPts val="1935"/>
              </a:lnSpc>
            </a:pPr>
            <a:r>
              <a:rPr lang="en-IN" sz="1800" dirty="0">
                <a:effectLst/>
                <a:latin typeface="Times New Roman" panose="02020603050405020304" pitchFamily="18" charset="0"/>
                <a:ea typeface="Times New Roman" panose="02020603050405020304" pitchFamily="18" charset="0"/>
              </a:rPr>
              <a:t>E-Commerce is not just about conducting business transactions via the Internet. Its impact will be far-reaching, and </a:t>
            </a:r>
            <a:r>
              <a:rPr lang="en-IN" sz="1800" dirty="0" smtClean="0">
                <a:effectLst/>
                <a:latin typeface="Times New Roman" panose="02020603050405020304" pitchFamily="18" charset="0"/>
                <a:ea typeface="Times New Roman" panose="02020603050405020304" pitchFamily="18" charset="0"/>
              </a:rPr>
              <a:t>more </a:t>
            </a:r>
            <a:r>
              <a:rPr lang="en-IN" sz="1800" dirty="0">
                <a:effectLst/>
                <a:latin typeface="Times New Roman" panose="02020603050405020304" pitchFamily="18" charset="0"/>
                <a:ea typeface="Times New Roman" panose="02020603050405020304" pitchFamily="18" charset="0"/>
              </a:rPr>
              <a:t>prominent then we know currently. This is because the revolution in information technology is happening </a:t>
            </a:r>
            <a:r>
              <a:rPr lang="en-IN" sz="1800" dirty="0" smtClean="0">
                <a:effectLst/>
                <a:latin typeface="Times New Roman" panose="02020603050405020304" pitchFamily="18" charset="0"/>
                <a:ea typeface="Times New Roman" panose="02020603050405020304" pitchFamily="18" charset="0"/>
              </a:rPr>
              <a:t>simultaneously </a:t>
            </a:r>
            <a:r>
              <a:rPr lang="en-IN" sz="1800" dirty="0">
                <a:effectLst/>
                <a:latin typeface="Times New Roman" panose="02020603050405020304" pitchFamily="18" charset="0"/>
                <a:ea typeface="Times New Roman" panose="02020603050405020304" pitchFamily="18" charset="0"/>
              </a:rPr>
              <a:t>with other developments, especially the globalization of the business. The new age of global </a:t>
            </a:r>
            <a:r>
              <a:rPr lang="en-IN" sz="1800" dirty="0" smtClean="0">
                <a:effectLst/>
                <a:latin typeface="Times New Roman" panose="02020603050405020304" pitchFamily="18" charset="0"/>
                <a:ea typeface="Times New Roman" panose="02020603050405020304" pitchFamily="18" charset="0"/>
              </a:rPr>
              <a:t>e-commerce </a:t>
            </a:r>
            <a:r>
              <a:rPr lang="en-IN" sz="1800" dirty="0">
                <a:effectLst/>
                <a:latin typeface="Times New Roman" panose="02020603050405020304" pitchFamily="18" charset="0"/>
                <a:ea typeface="Times New Roman" panose="02020603050405020304" pitchFamily="18" charset="0"/>
              </a:rPr>
              <a:t>is creating entirely new economy and that will tremendously change our lives, will reshape the </a:t>
            </a:r>
            <a:r>
              <a:rPr lang="en-IN" sz="1800" dirty="0" smtClean="0">
                <a:effectLst/>
                <a:latin typeface="Times New Roman" panose="02020603050405020304" pitchFamily="18" charset="0"/>
                <a:ea typeface="Times New Roman" panose="02020603050405020304" pitchFamily="18" charset="0"/>
              </a:rPr>
              <a:t>competition </a:t>
            </a:r>
            <a:r>
              <a:rPr lang="en-IN" sz="1800" dirty="0">
                <a:effectLst/>
                <a:latin typeface="Times New Roman" panose="02020603050405020304" pitchFamily="18" charset="0"/>
                <a:ea typeface="Times New Roman" panose="02020603050405020304" pitchFamily="18" charset="0"/>
              </a:rPr>
              <a:t>in various industries, and alter the economy globally. As companies are gaining high profits, more and </a:t>
            </a:r>
          </a:p>
          <a:p>
            <a:pPr algn="just" fontAlgn="base">
              <a:lnSpc>
                <a:spcPts val="1935"/>
              </a:lnSpc>
            </a:pPr>
            <a:r>
              <a:rPr lang="en-IN" sz="1800" dirty="0">
                <a:effectLst/>
                <a:latin typeface="Times New Roman" panose="02020603050405020304" pitchFamily="18" charset="0"/>
                <a:ea typeface="Times New Roman" panose="02020603050405020304" pitchFamily="18" charset="0"/>
              </a:rPr>
              <a:t>more other companies are developing their websites to increase their profits. Since more businesses are being held </a:t>
            </a:r>
            <a:r>
              <a:rPr lang="en-IN" sz="1800" dirty="0" smtClean="0">
                <a:effectLst/>
                <a:latin typeface="Times New Roman" panose="02020603050405020304" pitchFamily="18" charset="0"/>
                <a:ea typeface="Times New Roman" panose="02020603050405020304" pitchFamily="18" charset="0"/>
              </a:rPr>
              <a:t>online </a:t>
            </a:r>
            <a:r>
              <a:rPr lang="en-IN" sz="1800" dirty="0">
                <a:effectLst/>
                <a:latin typeface="Times New Roman" panose="02020603050405020304" pitchFamily="18" charset="0"/>
                <a:ea typeface="Times New Roman" panose="02020603050405020304" pitchFamily="18" charset="0"/>
              </a:rPr>
              <a:t>resulting in high economy development and emergence of a more innovative and advanced technology.</a:t>
            </a:r>
          </a:p>
          <a:p>
            <a:pPr algn="just" fontAlgn="base">
              <a:lnSpc>
                <a:spcPts val="1935"/>
              </a:lnSpc>
            </a:pPr>
            <a:r>
              <a:rPr lang="en-IN" sz="1800" dirty="0">
                <a:effectLst/>
                <a:latin typeface="Times New Roman" panose="02020603050405020304" pitchFamily="18" charset="0"/>
                <a:ea typeface="Times New Roman" panose="02020603050405020304" pitchFamily="18" charset="0"/>
              </a:rPr>
              <a:t>From the inception of the Internet and e-commerce, the possibilities have become endless for both businesses and </a:t>
            </a:r>
            <a:r>
              <a:rPr lang="en-IN" sz="1800" dirty="0" smtClean="0">
                <a:effectLst/>
                <a:latin typeface="Times New Roman" panose="02020603050405020304" pitchFamily="18" charset="0"/>
                <a:ea typeface="Times New Roman" panose="02020603050405020304" pitchFamily="18" charset="0"/>
              </a:rPr>
              <a:t>consumers</a:t>
            </a:r>
            <a:r>
              <a:rPr lang="en-IN" sz="1800" dirty="0">
                <a:effectLst/>
                <a:latin typeface="Times New Roman" panose="02020603050405020304" pitchFamily="18" charset="0"/>
                <a:ea typeface="Times New Roman" panose="02020603050405020304" pitchFamily="18" charset="0"/>
              </a:rPr>
              <a:t>.  Creating more opportunities for profit and advancements for businesses, while creating more options </a:t>
            </a:r>
            <a:r>
              <a:rPr lang="en-IN" sz="1800" dirty="0" smtClean="0">
                <a:effectLst/>
                <a:latin typeface="Times New Roman" panose="02020603050405020304" pitchFamily="18" charset="0"/>
                <a:ea typeface="Times New Roman" panose="02020603050405020304" pitchFamily="18" charset="0"/>
              </a:rPr>
              <a:t>for consumers</a:t>
            </a:r>
            <a:r>
              <a:rPr lang="en-IN" sz="1800" dirty="0">
                <a:effectLst/>
                <a:latin typeface="Times New Roman" panose="02020603050405020304" pitchFamily="18" charset="0"/>
                <a:ea typeface="Times New Roman" panose="02020603050405020304" pitchFamily="18" charset="0"/>
              </a:rPr>
              <a:t>. </a:t>
            </a:r>
            <a:r>
              <a:rPr lang="en-IN" sz="1800" dirty="0" smtClean="0">
                <a:effectLst/>
                <a:latin typeface="Times New Roman" panose="02020603050405020304" pitchFamily="18" charset="0"/>
                <a:ea typeface="Times New Roman" panose="02020603050405020304" pitchFamily="18" charset="0"/>
              </a:rPr>
              <a:t>However</a:t>
            </a:r>
            <a:r>
              <a:rPr lang="en-IN" sz="1800" dirty="0">
                <a:effectLst/>
                <a:latin typeface="Times New Roman" panose="02020603050405020304" pitchFamily="18" charset="0"/>
                <a:ea typeface="Times New Roman" panose="02020603050405020304" pitchFamily="18" charset="0"/>
              </a:rPr>
              <a:t>, just like anything else, e-commerce has its disadvantages including consumer </a:t>
            </a:r>
            <a:r>
              <a:rPr lang="en-IN" sz="1800" dirty="0" smtClean="0">
                <a:effectLst/>
                <a:latin typeface="Times New Roman" panose="02020603050405020304" pitchFamily="18" charset="0"/>
                <a:ea typeface="Times New Roman" panose="02020603050405020304" pitchFamily="18" charset="0"/>
              </a:rPr>
              <a:t>uncertainties, but</a:t>
            </a:r>
            <a:r>
              <a:rPr lang="en-IN" sz="1800" dirty="0">
                <a:effectLst/>
                <a:latin typeface="Times New Roman" panose="02020603050405020304" pitchFamily="18" charset="0"/>
                <a:ea typeface="Times New Roman" panose="02020603050405020304" pitchFamily="18" charset="0"/>
              </a:rPr>
              <a:t> nothing </a:t>
            </a:r>
            <a:r>
              <a:rPr lang="en-IN" dirty="0">
                <a:latin typeface="Times New Roman" panose="02020603050405020304" pitchFamily="18" charset="0"/>
              </a:rPr>
              <a:t>that can not be resolved or avoided by good decision-making and business practices.</a:t>
            </a:r>
          </a:p>
          <a:p>
            <a:pPr algn="just"/>
            <a:r>
              <a:rPr lang="en-IN" dirty="0">
                <a:latin typeface="Times New Roman" panose="02020603050405020304" pitchFamily="18" charset="0"/>
              </a:rPr>
              <a:t>In our project we have seen the which website is growing day by day people mostly prefer which </a:t>
            </a:r>
            <a:r>
              <a:rPr lang="en-IN" dirty="0" smtClean="0">
                <a:latin typeface="Times New Roman" panose="02020603050405020304" pitchFamily="18" charset="0"/>
              </a:rPr>
              <a:t>website.</a:t>
            </a:r>
            <a:endParaRPr lang="en-IN" dirty="0">
              <a:latin typeface="Times New Roman" panose="02020603050405020304" pitchFamily="18" charset="0"/>
            </a:endParaRPr>
          </a:p>
        </p:txBody>
      </p:sp>
      <p:pic>
        <p:nvPicPr>
          <p:cNvPr id="4" name="Picture 3">
            <a:extLst>
              <a:ext uri="{FF2B5EF4-FFF2-40B4-BE49-F238E27FC236}">
                <a16:creationId xmlns:a16="http://schemas.microsoft.com/office/drawing/2014/main" xmlns="" id="{DA973A34-5AFF-4CCB-8586-CA35A2BF65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82562" y="332656"/>
            <a:ext cx="1785182" cy="931527"/>
          </a:xfrm>
          <a:prstGeom prst="rect">
            <a:avLst/>
          </a:prstGeom>
        </p:spPr>
      </p:pic>
    </p:spTree>
    <p:extLst>
      <p:ext uri="{BB962C8B-B14F-4D97-AF65-F5344CB8AC3E}">
        <p14:creationId xmlns:p14="http://schemas.microsoft.com/office/powerpoint/2010/main" xmlns="" val="1918827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0C5C03D-E88A-4187-8BD4-89D38EEBF4B0}"/>
              </a:ext>
            </a:extLst>
          </p:cNvPr>
          <p:cNvPicPr>
            <a:picLocks noChangeAspect="1"/>
          </p:cNvPicPr>
          <p:nvPr/>
        </p:nvPicPr>
        <p:blipFill>
          <a:blip r:embed="rId2" cstate="print">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2436920" y="1265154"/>
            <a:ext cx="3835154" cy="3640726"/>
          </a:xfrm>
          <a:prstGeom prst="rect">
            <a:avLst/>
          </a:prstGeom>
        </p:spPr>
      </p:pic>
      <p:pic>
        <p:nvPicPr>
          <p:cNvPr id="5" name="Picture 4">
            <a:extLst>
              <a:ext uri="{FF2B5EF4-FFF2-40B4-BE49-F238E27FC236}">
                <a16:creationId xmlns:a16="http://schemas.microsoft.com/office/drawing/2014/main" xmlns="" id="{D6BDA9F8-BB58-4FC2-8E6D-A4A73E9BB415}"/>
              </a:ext>
            </a:extLst>
          </p:cNvPr>
          <p:cNvPicPr>
            <a:picLocks noChangeAspect="1"/>
          </p:cNvPicPr>
          <p:nvPr/>
        </p:nvPicPr>
        <p:blipFill>
          <a:blip r:embed="rId4" cstate="print">
            <a:extLst>
              <a:ext uri="{28A0092B-C50C-407E-A947-70E740481C1C}">
                <a14:useLocalDpi xmlns:a14="http://schemas.microsoft.com/office/drawing/2010/main" xmlns="" val="0"/>
              </a:ext>
              <a:ext uri="{837473B0-CC2E-450A-ABE3-18F120FF3D39}">
                <a1611:picAttrSrcUrl xmlns:a1611="http://schemas.microsoft.com/office/drawing/2016/11/main" xmlns="" r:id="rId5"/>
              </a:ext>
            </a:extLst>
          </a:blip>
          <a:stretch>
            <a:fillRect/>
          </a:stretch>
        </p:blipFill>
        <p:spPr>
          <a:xfrm>
            <a:off x="1774843" y="648070"/>
            <a:ext cx="5752730" cy="5517472"/>
          </a:xfrm>
          <a:prstGeom prst="rect">
            <a:avLst/>
          </a:prstGeom>
        </p:spPr>
      </p:pic>
      <p:pic>
        <p:nvPicPr>
          <p:cNvPr id="4" name="Picture 3">
            <a:extLst>
              <a:ext uri="{FF2B5EF4-FFF2-40B4-BE49-F238E27FC236}">
                <a16:creationId xmlns:a16="http://schemas.microsoft.com/office/drawing/2014/main" xmlns="" id="{374E7A6A-C812-4C24-8C82-EA19F7A8BA4B}"/>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55576" y="5301208"/>
            <a:ext cx="1440160" cy="969693"/>
          </a:xfrm>
          <a:prstGeom prst="rect">
            <a:avLst/>
          </a:prstGeom>
        </p:spPr>
      </p:pic>
    </p:spTree>
    <p:extLst>
      <p:ext uri="{BB962C8B-B14F-4D97-AF65-F5344CB8AC3E}">
        <p14:creationId xmlns:p14="http://schemas.microsoft.com/office/powerpoint/2010/main" xmlns="" val="3865421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80F07C7-132F-423A-AD50-9FDF0805AF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1520" y="1268760"/>
            <a:ext cx="4770533" cy="556308"/>
          </a:xfrm>
          <a:prstGeom prst="rect">
            <a:avLst/>
          </a:prstGeom>
        </p:spPr>
      </p:pic>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79512" y="260648"/>
            <a:ext cx="2225612" cy="757902"/>
          </a:xfrm>
          <a:prstGeom prst="rect">
            <a:avLst/>
          </a:prstGeom>
        </p:spPr>
      </p:pic>
      <p:pic>
        <p:nvPicPr>
          <p:cNvPr id="4" name="Picture 3">
            <a:extLst>
              <a:ext uri="{FF2B5EF4-FFF2-40B4-BE49-F238E27FC236}">
                <a16:creationId xmlns="" xmlns:a16="http://schemas.microsoft.com/office/drawing/2014/main" id="{6746A6E4-D967-468C-BDF9-7FF0288D11C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95536" y="1772816"/>
            <a:ext cx="7857000" cy="3490262"/>
          </a:xfrm>
          <a:prstGeom prst="rect">
            <a:avLst/>
          </a:prstGeom>
        </p:spPr>
      </p:pic>
      <p:sp>
        <p:nvSpPr>
          <p:cNvPr id="5" name="Rectangle 4"/>
          <p:cNvSpPr/>
          <p:nvPr/>
        </p:nvSpPr>
        <p:spPr>
          <a:xfrm>
            <a:off x="1907704" y="5589240"/>
            <a:ext cx="4572000" cy="646331"/>
          </a:xfrm>
          <a:prstGeom prst="rect">
            <a:avLst/>
          </a:prstGeom>
        </p:spPr>
        <p:txBody>
          <a:bodyPr>
            <a:spAutoFit/>
          </a:bodyPr>
          <a:lstStyle/>
          <a:p>
            <a:r>
              <a:rPr lang="en-IN" dirty="0" smtClean="0">
                <a:solidFill>
                  <a:srgbClr val="FF0000"/>
                </a:solidFill>
              </a:rPr>
              <a:t>Now we can see that all the punctuations are removed from the column name</a:t>
            </a:r>
            <a:endParaRPr lang="en-IN"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DDD8A3F-A237-4B87-9085-6532278770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9512" y="260648"/>
            <a:ext cx="2225612" cy="757902"/>
          </a:xfrm>
          <a:prstGeom prst="rect">
            <a:avLst/>
          </a:prstGeom>
        </p:spPr>
      </p:pic>
      <p:sp>
        <p:nvSpPr>
          <p:cNvPr id="3" name="Rectangle 2"/>
          <p:cNvSpPr/>
          <p:nvPr/>
        </p:nvSpPr>
        <p:spPr>
          <a:xfrm>
            <a:off x="395536" y="1124744"/>
            <a:ext cx="8496944" cy="923330"/>
          </a:xfrm>
          <a:prstGeom prst="rect">
            <a:avLst/>
          </a:prstGeom>
        </p:spPr>
        <p:txBody>
          <a:bodyPr wrap="square">
            <a:spAutoFit/>
          </a:bodyPr>
          <a:lstStyle/>
          <a:p>
            <a:r>
              <a:rPr lang="en-IN" dirty="0">
                <a:solidFill>
                  <a:srgbClr val="000000"/>
                </a:solidFill>
                <a:latin typeface="Arial" panose="020B0604020202020204" pitchFamily="34" charset="0"/>
                <a:ea typeface="Times New Roman" panose="02020603050405020304" pitchFamily="18" charset="0"/>
              </a:rPr>
              <a:t>Now here we have check the correlation and now we can identify the which all the columns are negatively </a:t>
            </a:r>
            <a:r>
              <a:rPr lang="en-IN" dirty="0" smtClean="0">
                <a:solidFill>
                  <a:srgbClr val="000000"/>
                </a:solidFill>
                <a:latin typeface="Arial" panose="020B0604020202020204" pitchFamily="34" charset="0"/>
                <a:ea typeface="Times New Roman" panose="02020603050405020304" pitchFamily="18" charset="0"/>
              </a:rPr>
              <a:t>correlated </a:t>
            </a:r>
            <a:r>
              <a:rPr lang="en-IN" dirty="0">
                <a:solidFill>
                  <a:srgbClr val="000000"/>
                </a:solidFill>
                <a:latin typeface="Arial" panose="020B0604020202020204" pitchFamily="34" charset="0"/>
                <a:ea typeface="Times New Roman" panose="02020603050405020304" pitchFamily="18" charset="0"/>
              </a:rPr>
              <a:t>with each other and for better understanding we have plotted the graph as well.</a:t>
            </a:r>
            <a:endParaRPr lang="en-IN" dirty="0">
              <a:latin typeface="Times New Roman" panose="02020603050405020304" pitchFamily="18" charset="0"/>
              <a:ea typeface="Times New Roman" panose="02020603050405020304" pitchFamily="18" charset="0"/>
            </a:endParaRPr>
          </a:p>
        </p:txBody>
      </p:sp>
      <p:sp>
        <p:nvSpPr>
          <p:cNvPr id="4" name="Rectangle 3"/>
          <p:cNvSpPr/>
          <p:nvPr/>
        </p:nvSpPr>
        <p:spPr>
          <a:xfrm>
            <a:off x="2339752" y="404664"/>
            <a:ext cx="4896149" cy="584775"/>
          </a:xfrm>
          <a:prstGeom prst="rect">
            <a:avLst/>
          </a:prstGeom>
        </p:spPr>
        <p:txBody>
          <a:bodyPr wrap="none">
            <a:spAutoFit/>
          </a:bodyPr>
          <a:lstStyle/>
          <a:p>
            <a:r>
              <a:rPr lang="en-IN" sz="3200" u="sng" dirty="0" smtClean="0">
                <a:solidFill>
                  <a:srgbClr val="0070C0"/>
                </a:solidFill>
                <a:latin typeface="Arial Black" pitchFamily="34" charset="0"/>
              </a:rPr>
              <a:t>Checking correlation</a:t>
            </a:r>
            <a:endParaRPr lang="en-IN" sz="3200" u="sng" dirty="0">
              <a:solidFill>
                <a:srgbClr val="0070C0"/>
              </a:solidFill>
              <a:latin typeface="Arial Black" pitchFamily="34" charset="0"/>
            </a:endParaRPr>
          </a:p>
        </p:txBody>
      </p:sp>
      <p:pic>
        <p:nvPicPr>
          <p:cNvPr id="5" name="Picture 4">
            <a:extLst>
              <a:ext uri="{FF2B5EF4-FFF2-40B4-BE49-F238E27FC236}">
                <a16:creationId xmlns="" xmlns:a16="http://schemas.microsoft.com/office/drawing/2014/main" id="{AAA34BFF-C937-407E-993E-93424D59B02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5536" y="2204864"/>
            <a:ext cx="8136904" cy="3063505"/>
          </a:xfrm>
          <a:prstGeom prst="rect">
            <a:avLst/>
          </a:prstGeom>
        </p:spPr>
      </p:pic>
      <p:sp>
        <p:nvSpPr>
          <p:cNvPr id="6" name="Rectangle 5"/>
          <p:cNvSpPr/>
          <p:nvPr/>
        </p:nvSpPr>
        <p:spPr>
          <a:xfrm>
            <a:off x="2627784" y="5661248"/>
            <a:ext cx="3876318" cy="523220"/>
          </a:xfrm>
          <a:prstGeom prst="rect">
            <a:avLst/>
          </a:prstGeom>
        </p:spPr>
        <p:txBody>
          <a:bodyPr wrap="none">
            <a:spAutoFit/>
          </a:bodyPr>
          <a:lstStyle/>
          <a:p>
            <a:r>
              <a:rPr lang="en-IN" sz="2800" b="1" dirty="0" smtClean="0">
                <a:solidFill>
                  <a:srgbClr val="FF0000"/>
                </a:solidFill>
                <a:latin typeface="Times New Roman" pitchFamily="18" charset="0"/>
                <a:cs typeface="Times New Roman" pitchFamily="18" charset="0"/>
              </a:rPr>
              <a:t>Lets plot the correlation</a:t>
            </a:r>
            <a:endParaRPr lang="en-IN" sz="2800" b="1" dirty="0">
              <a:solidFill>
                <a:srgbClr val="FF0000"/>
              </a:solidFill>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5777137-F579-4773-AB1B-7928C9CD4C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1640" y="980728"/>
            <a:ext cx="6751905" cy="5624047"/>
          </a:xfrm>
          <a:prstGeom prst="rect">
            <a:avLst/>
          </a:prstGeom>
        </p:spPr>
      </p:pic>
      <p:pic>
        <p:nvPicPr>
          <p:cNvPr id="3" name="Picture 2">
            <a:extLst>
              <a:ext uri="{FF2B5EF4-FFF2-40B4-BE49-F238E27FC236}">
                <a16:creationId xmlns="" xmlns:a16="http://schemas.microsoft.com/office/drawing/2014/main" id="{9DDD8A3F-A237-4B87-9085-65322787702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1520" y="188640"/>
            <a:ext cx="2225612" cy="7579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783</Words>
  <Application>Microsoft Office PowerPoint</Application>
  <PresentationFormat>On-screen Show (4:3)</PresentationFormat>
  <Paragraphs>81</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Windows User</cp:lastModifiedBy>
  <cp:revision>37</cp:revision>
  <dcterms:created xsi:type="dcterms:W3CDTF">2021-05-24T10:11:17Z</dcterms:created>
  <dcterms:modified xsi:type="dcterms:W3CDTF">2021-05-24T16:11:14Z</dcterms:modified>
</cp:coreProperties>
</file>